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98" r:id="rId2"/>
    <p:sldId id="305" r:id="rId3"/>
    <p:sldId id="299" r:id="rId4"/>
    <p:sldId id="300" r:id="rId5"/>
    <p:sldId id="263" r:id="rId6"/>
    <p:sldId id="301" r:id="rId7"/>
    <p:sldId id="271" r:id="rId8"/>
    <p:sldId id="272" r:id="rId9"/>
    <p:sldId id="275" r:id="rId10"/>
    <p:sldId id="274" r:id="rId11"/>
    <p:sldId id="276" r:id="rId12"/>
    <p:sldId id="277" r:id="rId13"/>
    <p:sldId id="307" r:id="rId14"/>
    <p:sldId id="308" r:id="rId15"/>
    <p:sldId id="309" r:id="rId16"/>
    <p:sldId id="257" r:id="rId17"/>
    <p:sldId id="267" r:id="rId18"/>
    <p:sldId id="268" r:id="rId19"/>
    <p:sldId id="266" r:id="rId20"/>
    <p:sldId id="270" r:id="rId21"/>
    <p:sldId id="279" r:id="rId22"/>
    <p:sldId id="281" r:id="rId23"/>
    <p:sldId id="280" r:id="rId24"/>
    <p:sldId id="282" r:id="rId25"/>
    <p:sldId id="283" r:id="rId26"/>
    <p:sldId id="284" r:id="rId27"/>
    <p:sldId id="286" r:id="rId28"/>
    <p:sldId id="287" r:id="rId29"/>
    <p:sldId id="288" r:id="rId30"/>
    <p:sldId id="290" r:id="rId31"/>
    <p:sldId id="293" r:id="rId32"/>
    <p:sldId id="291" r:id="rId33"/>
    <p:sldId id="294" r:id="rId34"/>
    <p:sldId id="310" r:id="rId35"/>
    <p:sldId id="311" r:id="rId36"/>
    <p:sldId id="312" r:id="rId37"/>
    <p:sldId id="324" r:id="rId38"/>
    <p:sldId id="323" r:id="rId39"/>
    <p:sldId id="331" r:id="rId40"/>
    <p:sldId id="332" r:id="rId41"/>
    <p:sldId id="335" r:id="rId42"/>
    <p:sldId id="333" r:id="rId43"/>
    <p:sldId id="334" r:id="rId44"/>
    <p:sldId id="314" r:id="rId45"/>
    <p:sldId id="315" r:id="rId46"/>
    <p:sldId id="313" r:id="rId47"/>
    <p:sldId id="317" r:id="rId48"/>
    <p:sldId id="321" r:id="rId49"/>
    <p:sldId id="322" r:id="rId50"/>
    <p:sldId id="258" r:id="rId51"/>
    <p:sldId id="259" r:id="rId52"/>
    <p:sldId id="320" r:id="rId53"/>
    <p:sldId id="327" r:id="rId54"/>
    <p:sldId id="329" r:id="rId55"/>
    <p:sldId id="318" r:id="rId56"/>
    <p:sldId id="319" r:id="rId57"/>
    <p:sldId id="328" r:id="rId58"/>
    <p:sldId id="330" r:id="rId59"/>
    <p:sldId id="264" r:id="rId60"/>
    <p:sldId id="32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4500"/>
    <a:srgbClr val="4E95D9"/>
    <a:srgbClr val="F0F0F0"/>
    <a:srgbClr val="3F3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822FDC-165A-6043-9F01-482BB24BACE5}" v="7" dt="2025-10-27T17:34:49.2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2" autoAdjust="0"/>
    <p:restoredTop sz="94752"/>
  </p:normalViewPr>
  <p:slideViewPr>
    <p:cSldViewPr snapToGrid="0">
      <p:cViewPr varScale="1">
        <p:scale>
          <a:sx n="87" d="100"/>
          <a:sy n="87" d="100"/>
        </p:scale>
        <p:origin x="20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5F1465-1816-4AB6-9A04-7E7DDE0DB1DA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694288-128B-4A46-81E0-47C65C7B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60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94288-128B-4A46-81E0-47C65C7BE2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16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1E28B-608F-4A33-B3C1-E5AB6EE5B59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28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94288-128B-4A46-81E0-47C65C7BE2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89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94288-128B-4A46-81E0-47C65C7BE28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69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94288-128B-4A46-81E0-47C65C7BE28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79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94288-128B-4A46-81E0-47C65C7BE28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82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D5B4C-0E5E-4CBF-9EA6-88B6E01E47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41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D5B4C-0E5E-4CBF-9EA6-88B6E01E47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32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D5B4C-0E5E-4CBF-9EA6-88B6E01E47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1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94288-128B-4A46-81E0-47C65C7BE28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99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FB9A-34B8-BBE5-31DE-CBF2BFEEC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F1F79-2DEF-8571-8C48-19228A9801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1D302-7498-E80C-1B82-9C928062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E47B7-C952-4621-B15F-0E4E2B2913A2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3E7D5-979F-003E-CAA9-B3C98E0FB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5DF17-2F15-B421-5F50-69250354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919AE-FD52-4B86-A801-3037159E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222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11F25-9F35-24C9-7A1D-39D392C4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32D30-4958-F77D-B3D9-DE1440EF9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6F4E1-D1C4-AF9B-F48C-81EA621EC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E47B7-C952-4621-B15F-0E4E2B2913A2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929F7-31DE-2729-1ADD-8716073A5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2D062-478D-F6DA-0892-A6E1E89C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919AE-FD52-4B86-A801-3037159E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10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F57D4A-37D6-AF0B-FE97-5D1E064244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305420-F72B-B7F0-D701-A03D6AE86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1A915-A6DF-D44E-2F68-F848F3060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E47B7-C952-4621-B15F-0E4E2B2913A2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52B09-0399-F70B-DAB6-382731B47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46E9E-B582-95D9-7DD7-027A3840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919AE-FD52-4B86-A801-3037159E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39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101D0-C263-CAED-D1B6-350703B51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19B1B-9223-0D41-FE7F-57C1AED62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E1D73-B371-4ABB-EFAE-266E54F6E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E47B7-C952-4621-B15F-0E4E2B2913A2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4911A-39D4-6D90-1255-947D8291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FB516-988F-8A90-82EE-5D26C8FB9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919AE-FD52-4B86-A801-3037159E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94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F185-99D9-F9B1-AD2C-1BE998A7D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5F2A5-2CCE-2F91-87AB-8F01FC12C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ABC40-79E3-DD0D-7FB2-5D257CC75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E47B7-C952-4621-B15F-0E4E2B2913A2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FE44F-CE9C-3036-7131-540484147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6DACF-6808-1D20-D79B-58027D8C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919AE-FD52-4B86-A801-3037159E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54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93B59-CBA5-D7CE-D364-3F050CA26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B668F-D0B9-C892-0BD8-F217A985D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B31BA-DF66-1387-9D0C-945B77F31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5E051-BEB8-362A-9B32-1AF557459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E47B7-C952-4621-B15F-0E4E2B2913A2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6E73A-C261-00F7-EBC5-BC4BFF9D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6634F-5EE5-CE75-FB2D-91D133894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919AE-FD52-4B86-A801-3037159E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03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2D731-899A-2BA2-8D47-F026C456B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F5861-6E1A-5F73-8C18-84B002BA6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EB8E3-6B99-C978-6D6D-A4F2A67D9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36CE20-BCFE-FF86-5837-5206B07AE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9B2C0C-7EDE-DC83-61F0-C3463238C7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3124B6-B1D1-9674-3DEF-FDA00C9E9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E47B7-C952-4621-B15F-0E4E2B2913A2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752FDC-3E4D-3F37-73AA-D7D8B9C89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7386A-7F65-38D8-DF36-07F5B250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919AE-FD52-4B86-A801-3037159E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0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527C-D8FC-0D53-189E-70392941E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CE3A01-0ED4-2411-D28E-EA952317E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E47B7-C952-4621-B15F-0E4E2B2913A2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C2AA4-6A67-3B04-0E3D-DC714868F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71F7E-DFAF-B77E-CE07-0E2BD75C2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919AE-FD52-4B86-A801-3037159E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00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9F7640-1BE1-7D72-DC12-80B7062C9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E47B7-C952-4621-B15F-0E4E2B2913A2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4A352F-B7DA-C229-3290-AF47F38A0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7EE90-A4D8-CD10-EB78-1DBAD4A4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919AE-FD52-4B86-A801-3037159E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81D9-D775-4819-9682-9368550DE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AFA93-D834-8D9B-68BE-0E6FD547D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5B6235-9504-B8FA-EFA2-1E05FF150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550E9-6B31-C3DC-27E3-DC7E4E25F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E47B7-C952-4621-B15F-0E4E2B2913A2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50CA0-6A00-D3BA-72F6-26084481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20CFA-52F8-C489-C847-0F9D6ED55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919AE-FD52-4B86-A801-3037159E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28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F853-3983-5550-6489-87B0D8690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BFAEDA-0717-6510-2DD5-3E3B2A7137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57AAC-7974-FBA6-F574-4611B8CAB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B3F11-CB64-62DB-ED2A-0D4F7B94C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E47B7-C952-4621-B15F-0E4E2B2913A2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283DF7-45BE-2AE5-5761-DBC5EFBB8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B007B-191F-A2DE-D329-B86E402E7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919AE-FD52-4B86-A801-3037159E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19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24B561-1751-AA67-56FB-EA3C63E3E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A6FDB-BA70-9339-EDB7-5520C1D1E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A3B2A-0A67-010E-BA34-874F1E220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2E47B7-C952-4621-B15F-0E4E2B2913A2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D390A-7522-1954-FB3E-E3D611E48F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04F85-2329-1127-85EA-1DF5B9835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0919AE-FD52-4B86-A801-3037159E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26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8.png"/><Relationship Id="rId7" Type="http://schemas.openxmlformats.org/officeDocument/2006/relationships/image" Target="../media/image35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10" Type="http://schemas.openxmlformats.org/officeDocument/2006/relationships/image" Target="../media/image360.png"/><Relationship Id="rId4" Type="http://schemas.openxmlformats.org/officeDocument/2006/relationships/image" Target="../media/image320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t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openxmlformats.org/officeDocument/2006/relationships/image" Target="../media/image7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1.png"/><Relationship Id="rId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67.png"/><Relationship Id="rId9" Type="http://schemas.openxmlformats.org/officeDocument/2006/relationships/image" Target="../media/image29.png"/><Relationship Id="rId1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6.png"/><Relationship Id="rId7" Type="http://schemas.openxmlformats.org/officeDocument/2006/relationships/image" Target="../media/image7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680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40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77.png"/><Relationship Id="rId10" Type="http://schemas.openxmlformats.org/officeDocument/2006/relationships/image" Target="../media/image83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2.pn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8.png"/><Relationship Id="rId7" Type="http://schemas.openxmlformats.org/officeDocument/2006/relationships/image" Target="../media/image99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1.png"/><Relationship Id="rId10" Type="http://schemas.openxmlformats.org/officeDocument/2006/relationships/image" Target="../media/image104.png"/><Relationship Id="rId9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26.png"/><Relationship Id="rId5" Type="http://schemas.openxmlformats.org/officeDocument/2006/relationships/image" Target="../media/image132.png"/><Relationship Id="rId10" Type="http://schemas.openxmlformats.org/officeDocument/2006/relationships/image" Target="../media/image134.png"/><Relationship Id="rId4" Type="http://schemas.openxmlformats.org/officeDocument/2006/relationships/image" Target="../media/image1200.png"/><Relationship Id="rId9" Type="http://schemas.openxmlformats.org/officeDocument/2006/relationships/image" Target="../media/image1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49.png"/><Relationship Id="rId7" Type="http://schemas.openxmlformats.org/officeDocument/2006/relationships/image" Target="../media/image155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2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6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microsoft.com/office/2007/relationships/hdphoto" Target="../media/hdphoto1.wdp"/><Relationship Id="rId18" Type="http://schemas.openxmlformats.org/officeDocument/2006/relationships/image" Target="../media/image1500.png"/><Relationship Id="rId3" Type="http://schemas.openxmlformats.org/officeDocument/2006/relationships/image" Target="../media/image1400.png"/><Relationship Id="rId7" Type="http://schemas.openxmlformats.org/officeDocument/2006/relationships/image" Target="../media/image510.png"/><Relationship Id="rId12" Type="http://schemas.openxmlformats.org/officeDocument/2006/relationships/image" Target="../media/image175.png"/><Relationship Id="rId17" Type="http://schemas.openxmlformats.org/officeDocument/2006/relationships/image" Target="../media/image141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3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0.png"/><Relationship Id="rId11" Type="http://schemas.openxmlformats.org/officeDocument/2006/relationships/image" Target="../media/image910.png"/><Relationship Id="rId5" Type="http://schemas.openxmlformats.org/officeDocument/2006/relationships/image" Target="../media/image370.png"/><Relationship Id="rId15" Type="http://schemas.openxmlformats.org/officeDocument/2006/relationships/image" Target="../media/image1210.png"/><Relationship Id="rId10" Type="http://schemas.openxmlformats.org/officeDocument/2006/relationships/image" Target="../media/image810.png"/><Relationship Id="rId19" Type="http://schemas.openxmlformats.org/officeDocument/2006/relationships/image" Target="../media/image1600.png"/><Relationship Id="rId4" Type="http://schemas.openxmlformats.org/officeDocument/2006/relationships/image" Target="../media/image220.png"/><Relationship Id="rId9" Type="http://schemas.openxmlformats.org/officeDocument/2006/relationships/image" Target="../media/image710.png"/><Relationship Id="rId14" Type="http://schemas.openxmlformats.org/officeDocument/2006/relationships/image" Target="../media/image11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97CA6-FC20-C9BA-EFCE-4246E1D52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593" y="2173956"/>
            <a:ext cx="6864814" cy="251008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Understanding the Mechanics of Rayleigh Waves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FCEDA5-C3DA-126F-A595-B68B71F7265A}"/>
              </a:ext>
            </a:extLst>
          </p:cNvPr>
          <p:cNvSpPr txBox="1"/>
          <p:nvPr/>
        </p:nvSpPr>
        <p:spPr>
          <a:xfrm>
            <a:off x="4176916" y="4314712"/>
            <a:ext cx="3838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..to make sense of my glacial dataset</a:t>
            </a:r>
          </a:p>
        </p:txBody>
      </p:sp>
    </p:spTree>
    <p:extLst>
      <p:ext uri="{BB962C8B-B14F-4D97-AF65-F5344CB8AC3E}">
        <p14:creationId xmlns:p14="http://schemas.microsoft.com/office/powerpoint/2010/main" val="54023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62EB214-0915-BAC3-64E7-6B3F64E7505C}"/>
              </a:ext>
            </a:extLst>
          </p:cNvPr>
          <p:cNvGrpSpPr/>
          <p:nvPr/>
        </p:nvGrpSpPr>
        <p:grpSpPr>
          <a:xfrm>
            <a:off x="6223153" y="2674424"/>
            <a:ext cx="2256496" cy="870019"/>
            <a:chOff x="6223153" y="2674424"/>
            <a:chExt cx="2256496" cy="8700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93D285D-D18D-29BF-CD0B-A226FCF862F0}"/>
                    </a:ext>
                  </a:extLst>
                </p:cNvPr>
                <p:cNvSpPr txBox="1"/>
                <p:nvPr/>
              </p:nvSpPr>
              <p:spPr>
                <a:xfrm>
                  <a:off x="7189728" y="2806682"/>
                  <a:ext cx="314381" cy="4392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93D285D-D18D-29BF-CD0B-A226FCF86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9728" y="2806682"/>
                  <a:ext cx="314381" cy="43922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8E4D4D6-1A50-E600-4C00-95EFDF25F8D4}"/>
                    </a:ext>
                  </a:extLst>
                </p:cNvPr>
                <p:cNvSpPr txBox="1"/>
                <p:nvPr/>
              </p:nvSpPr>
              <p:spPr>
                <a:xfrm>
                  <a:off x="8097621" y="2848910"/>
                  <a:ext cx="38202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8E4D4D6-1A50-E600-4C00-95EFDF25F8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7621" y="2848910"/>
                  <a:ext cx="382028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C357980-30DB-191B-BE25-15D71BA3AB4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901664" y="3040184"/>
              <a:ext cx="731520" cy="0"/>
            </a:xfrm>
            <a:prstGeom prst="line">
              <a:avLst/>
            </a:prstGeom>
            <a:ln w="6350">
              <a:solidFill>
                <a:schemeClr val="accent6"/>
              </a:solidFill>
              <a:prstDash val="sysDot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9A44FFD-DD62-4283-04C2-CB5212087AB5}"/>
                </a:ext>
              </a:extLst>
            </p:cNvPr>
            <p:cNvCxnSpPr/>
            <p:nvPr/>
          </p:nvCxnSpPr>
          <p:spPr>
            <a:xfrm>
              <a:off x="6223153" y="3410053"/>
              <a:ext cx="2011680" cy="0"/>
            </a:xfrm>
            <a:prstGeom prst="line">
              <a:avLst/>
            </a:prstGeom>
            <a:ln w="6350">
              <a:solidFill>
                <a:schemeClr val="accent6"/>
              </a:solidFill>
              <a:prstDash val="sysDot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AE3624F-7B4B-DAC1-7C59-A60CC72A6D87}"/>
                    </a:ext>
                  </a:extLst>
                </p:cNvPr>
                <p:cNvSpPr txBox="1"/>
                <p:nvPr/>
              </p:nvSpPr>
              <p:spPr>
                <a:xfrm>
                  <a:off x="7715209" y="3267444"/>
                  <a:ext cx="3824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AE3624F-7B4B-DAC1-7C59-A60CC72A6D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5209" y="3267444"/>
                  <a:ext cx="382412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F64D2B-1344-02EE-190D-97D8B5FA0503}"/>
              </a:ext>
            </a:extLst>
          </p:cNvPr>
          <p:cNvCxnSpPr>
            <a:cxnSpLocks/>
          </p:cNvCxnSpPr>
          <p:nvPr/>
        </p:nvCxnSpPr>
        <p:spPr>
          <a:xfrm>
            <a:off x="1797478" y="2671717"/>
            <a:ext cx="877824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2D037E-205C-D8D1-B8F7-7D591A36BBE9}"/>
              </a:ext>
            </a:extLst>
          </p:cNvPr>
          <p:cNvSpPr txBox="1"/>
          <p:nvPr/>
        </p:nvSpPr>
        <p:spPr>
          <a:xfrm>
            <a:off x="1721231" y="2341725"/>
            <a:ext cx="1142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Free surface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4706FD-BC2D-E1B7-9D36-FDD9F9160716}"/>
              </a:ext>
            </a:extLst>
          </p:cNvPr>
          <p:cNvCxnSpPr>
            <a:cxnSpLocks/>
          </p:cNvCxnSpPr>
          <p:nvPr/>
        </p:nvCxnSpPr>
        <p:spPr>
          <a:xfrm flipV="1">
            <a:off x="4642912" y="2671717"/>
            <a:ext cx="1548142" cy="1615940"/>
          </a:xfrm>
          <a:prstGeom prst="straightConnector1">
            <a:avLst/>
          </a:prstGeom>
          <a:ln w="28575">
            <a:solidFill>
              <a:srgbClr val="D86ECC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A9A269-5D5C-552F-C186-B3AF625388D1}"/>
              </a:ext>
            </a:extLst>
          </p:cNvPr>
          <p:cNvSpPr txBox="1"/>
          <p:nvPr/>
        </p:nvSpPr>
        <p:spPr>
          <a:xfrm>
            <a:off x="4027271" y="4287657"/>
            <a:ext cx="1068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SV-wave</a:t>
            </a:r>
          </a:p>
          <a:p>
            <a:r>
              <a:rPr lang="en-US" dirty="0"/>
              <a:t>incident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4EA19D-7E6C-2503-613D-F12619B1B8DB}"/>
              </a:ext>
            </a:extLst>
          </p:cNvPr>
          <p:cNvCxnSpPr>
            <a:cxnSpLocks/>
          </p:cNvCxnSpPr>
          <p:nvPr/>
        </p:nvCxnSpPr>
        <p:spPr>
          <a:xfrm flipV="1">
            <a:off x="6196019" y="2711057"/>
            <a:ext cx="0" cy="137160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572A80C-6CC2-D61E-7080-13777E81E4D4}"/>
              </a:ext>
            </a:extLst>
          </p:cNvPr>
          <p:cNvSpPr txBox="1"/>
          <p:nvPr/>
        </p:nvSpPr>
        <p:spPr>
          <a:xfrm>
            <a:off x="8576802" y="3315245"/>
            <a:ext cx="1229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P-wave</a:t>
            </a:r>
          </a:p>
          <a:p>
            <a:r>
              <a:rPr lang="en-US" dirty="0"/>
              <a:t>reflected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CA6219-E574-C9C0-69A3-B252502A793E}"/>
              </a:ext>
            </a:extLst>
          </p:cNvPr>
          <p:cNvCxnSpPr>
            <a:cxnSpLocks/>
          </p:cNvCxnSpPr>
          <p:nvPr/>
        </p:nvCxnSpPr>
        <p:spPr>
          <a:xfrm>
            <a:off x="6204267" y="2677789"/>
            <a:ext cx="2338424" cy="82008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A82959-0F5E-D86D-775C-CD50953583A1}"/>
              </a:ext>
            </a:extLst>
          </p:cNvPr>
          <p:cNvSpPr txBox="1"/>
          <p:nvPr/>
        </p:nvSpPr>
        <p:spPr>
          <a:xfrm>
            <a:off x="7752208" y="4211347"/>
            <a:ext cx="1229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SV-wave</a:t>
            </a:r>
          </a:p>
          <a:p>
            <a:r>
              <a:rPr lang="en-US" dirty="0"/>
              <a:t>reflected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C9BDDB8-5106-249C-2A80-0A173E0AFA33}"/>
              </a:ext>
            </a:extLst>
          </p:cNvPr>
          <p:cNvSpPr/>
          <p:nvPr/>
        </p:nvSpPr>
        <p:spPr>
          <a:xfrm rot="9417833" flipH="1">
            <a:off x="6174355" y="3281215"/>
            <a:ext cx="714622" cy="406213"/>
          </a:xfrm>
          <a:prstGeom prst="arc">
            <a:avLst>
              <a:gd name="adj1" fmla="val 11287802"/>
              <a:gd name="adj2" fmla="val 21557785"/>
            </a:avLst>
          </a:prstGeom>
          <a:ln>
            <a:solidFill>
              <a:schemeClr val="accent4"/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3256131-8A2F-5F53-66D8-5EF97F4D44A6}"/>
                  </a:ext>
                </a:extLst>
              </p:cNvPr>
              <p:cNvSpPr txBox="1"/>
              <p:nvPr/>
            </p:nvSpPr>
            <p:spPr>
              <a:xfrm>
                <a:off x="6349482" y="3692270"/>
                <a:ext cx="2754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3256131-8A2F-5F53-66D8-5EF97F4D4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482" y="3692270"/>
                <a:ext cx="275460" cy="276999"/>
              </a:xfrm>
              <a:prstGeom prst="rect">
                <a:avLst/>
              </a:prstGeom>
              <a:blipFill>
                <a:blip r:embed="rId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B36E998A-62F0-D11D-2410-7E86306ACE3A}"/>
              </a:ext>
            </a:extLst>
          </p:cNvPr>
          <p:cNvSpPr/>
          <p:nvPr/>
        </p:nvSpPr>
        <p:spPr>
          <a:xfrm rot="12182167">
            <a:off x="5509625" y="3277653"/>
            <a:ext cx="714622" cy="406213"/>
          </a:xfrm>
          <a:prstGeom prst="arc">
            <a:avLst>
              <a:gd name="adj1" fmla="val 11287802"/>
              <a:gd name="adj2" fmla="val 21557785"/>
            </a:avLst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33620E-9FF6-C81E-BE8D-29C0609B2543}"/>
                  </a:ext>
                </a:extLst>
              </p:cNvPr>
              <p:cNvSpPr txBox="1"/>
              <p:nvPr/>
            </p:nvSpPr>
            <p:spPr>
              <a:xfrm>
                <a:off x="5725284" y="3692270"/>
                <a:ext cx="2754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33620E-9FF6-C81E-BE8D-29C0609B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284" y="3692270"/>
                <a:ext cx="275460" cy="276999"/>
              </a:xfrm>
              <a:prstGeom prst="rect">
                <a:avLst/>
              </a:prstGeom>
              <a:blipFill>
                <a:blip r:embed="rId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>
            <a:extLst>
              <a:ext uri="{FF2B5EF4-FFF2-40B4-BE49-F238E27FC236}">
                <a16:creationId xmlns:a16="http://schemas.microsoft.com/office/drawing/2014/main" id="{9718E9D1-E05A-B5D4-2023-A28B2EBBB651}"/>
              </a:ext>
            </a:extLst>
          </p:cNvPr>
          <p:cNvSpPr/>
          <p:nvPr/>
        </p:nvSpPr>
        <p:spPr>
          <a:xfrm rot="9417833" flipH="1">
            <a:off x="6153871" y="2853765"/>
            <a:ext cx="714622" cy="406213"/>
          </a:xfrm>
          <a:prstGeom prst="arc">
            <a:avLst>
              <a:gd name="adj1" fmla="val 11287802"/>
              <a:gd name="adj2" fmla="val 21557785"/>
            </a:avLst>
          </a:prstGeom>
          <a:ln>
            <a:solidFill>
              <a:schemeClr val="accent6"/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BE2063-F51E-1BC6-29FE-111B2D812DBE}"/>
              </a:ext>
            </a:extLst>
          </p:cNvPr>
          <p:cNvCxnSpPr>
            <a:cxnSpLocks/>
          </p:cNvCxnSpPr>
          <p:nvPr/>
        </p:nvCxnSpPr>
        <p:spPr>
          <a:xfrm rot="5400000" flipV="1">
            <a:off x="6224953" y="2637817"/>
            <a:ext cx="1548142" cy="161594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61DB1A-0175-22DC-AF6D-33925BC87EC3}"/>
              </a:ext>
            </a:extLst>
          </p:cNvPr>
          <p:cNvGrpSpPr/>
          <p:nvPr/>
        </p:nvGrpSpPr>
        <p:grpSpPr>
          <a:xfrm>
            <a:off x="6232439" y="2679697"/>
            <a:ext cx="2328910" cy="1859303"/>
            <a:chOff x="6232439" y="2679697"/>
            <a:chExt cx="2328910" cy="1859303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09EF953-E7A6-4EB8-71C1-80219E3E6F3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958443" y="3365497"/>
              <a:ext cx="1371600" cy="0"/>
            </a:xfrm>
            <a:prstGeom prst="line">
              <a:avLst/>
            </a:prstGeom>
            <a:ln w="6350">
              <a:solidFill>
                <a:schemeClr val="accent4"/>
              </a:solidFill>
              <a:prstDash val="sysDot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0CDDD46-C531-93CC-1BBA-DD7EDD4F5B3E}"/>
                    </a:ext>
                  </a:extLst>
                </p:cNvPr>
                <p:cNvSpPr txBox="1"/>
                <p:nvPr/>
              </p:nvSpPr>
              <p:spPr>
                <a:xfrm>
                  <a:off x="6396233" y="4063870"/>
                  <a:ext cx="967509" cy="4751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0CDDD46-C531-93CC-1BBA-DD7EDD4F5B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233" y="4063870"/>
                  <a:ext cx="967509" cy="475130"/>
                </a:xfrm>
                <a:prstGeom prst="rect">
                  <a:avLst/>
                </a:prstGeom>
                <a:blipFill>
                  <a:blip r:embed="rId6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650C822-031A-0D46-DE10-B4ED594B0BBE}"/>
                </a:ext>
              </a:extLst>
            </p:cNvPr>
            <p:cNvCxnSpPr/>
            <p:nvPr/>
          </p:nvCxnSpPr>
          <p:spPr>
            <a:xfrm>
              <a:off x="6232439" y="4051297"/>
              <a:ext cx="1371600" cy="0"/>
            </a:xfrm>
            <a:prstGeom prst="line">
              <a:avLst/>
            </a:prstGeom>
            <a:ln w="6350">
              <a:solidFill>
                <a:schemeClr val="accent4"/>
              </a:solidFill>
              <a:prstDash val="sysDot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6DE1EB2-F865-732E-239E-1DF92918AB7D}"/>
                    </a:ext>
                  </a:extLst>
                </p:cNvPr>
                <p:cNvSpPr txBox="1"/>
                <p:nvPr/>
              </p:nvSpPr>
              <p:spPr>
                <a:xfrm>
                  <a:off x="7035933" y="3339311"/>
                  <a:ext cx="314380" cy="4703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6DE1EB2-F865-732E-239E-1DF92918A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5933" y="3339311"/>
                  <a:ext cx="314380" cy="470322"/>
                </a:xfrm>
                <a:prstGeom prst="rect">
                  <a:avLst/>
                </a:prstGeom>
                <a:blipFill>
                  <a:blip r:embed="rId7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0F072E5-D0DC-041F-66CD-EC4B8B2CC149}"/>
                    </a:ext>
                  </a:extLst>
                </p:cNvPr>
                <p:cNvSpPr txBox="1"/>
                <p:nvPr/>
              </p:nvSpPr>
              <p:spPr>
                <a:xfrm>
                  <a:off x="7581273" y="3624339"/>
                  <a:ext cx="980076" cy="4817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0F072E5-D0DC-041F-66CD-EC4B8B2CC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1273" y="3624339"/>
                  <a:ext cx="980076" cy="481799"/>
                </a:xfrm>
                <a:prstGeom prst="rect">
                  <a:avLst/>
                </a:prstGeom>
                <a:blipFill>
                  <a:blip r:embed="rId8"/>
                  <a:stretch>
                    <a:fillRect b="-37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82264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3D285D-D18D-29BF-CD0B-A226FCF862F0}"/>
                  </a:ext>
                </a:extLst>
              </p:cNvPr>
              <p:cNvSpPr txBox="1"/>
              <p:nvPr/>
            </p:nvSpPr>
            <p:spPr>
              <a:xfrm>
                <a:off x="7725211" y="2308430"/>
                <a:ext cx="372410" cy="354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sz="1200" dirty="0"/>
                  <a:t> 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3D285D-D18D-29BF-CD0B-A226FCF86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211" y="2308430"/>
                <a:ext cx="372410" cy="354136"/>
              </a:xfrm>
              <a:prstGeom prst="rect">
                <a:avLst/>
              </a:prstGeom>
              <a:blipFill>
                <a:blip r:embed="rId2"/>
                <a:stretch>
                  <a:fillRect r="-1639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E4D4D6-1A50-E600-4C00-95EFDF25F8D4}"/>
                  </a:ext>
                </a:extLst>
              </p:cNvPr>
              <p:cNvSpPr txBox="1"/>
              <p:nvPr/>
            </p:nvSpPr>
            <p:spPr>
              <a:xfrm>
                <a:off x="8097621" y="2374539"/>
                <a:ext cx="4269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sz="1200" dirty="0"/>
                  <a:t>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E4D4D6-1A50-E600-4C00-95EFDF25F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7621" y="2374539"/>
                <a:ext cx="426912" cy="276999"/>
              </a:xfrm>
              <a:prstGeom prst="rect">
                <a:avLst/>
              </a:prstGeom>
              <a:blipFill>
                <a:blip r:embed="rId3"/>
                <a:stretch>
                  <a:fillRect t="-2222" r="-1429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50C822-031A-0D46-DE10-B4ED594B0BBE}"/>
              </a:ext>
            </a:extLst>
          </p:cNvPr>
          <p:cNvCxnSpPr/>
          <p:nvPr/>
        </p:nvCxnSpPr>
        <p:spPr>
          <a:xfrm>
            <a:off x="6224626" y="3234226"/>
            <a:ext cx="2834640" cy="0"/>
          </a:xfrm>
          <a:prstGeom prst="line">
            <a:avLst/>
          </a:prstGeom>
          <a:ln w="6350">
            <a:solidFill>
              <a:schemeClr val="accent4"/>
            </a:solidFill>
            <a:prstDash val="sysDot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9EF953-E7A6-4EB8-71C1-80219E3E6F3E}"/>
              </a:ext>
            </a:extLst>
          </p:cNvPr>
          <p:cNvCxnSpPr>
            <a:cxnSpLocks/>
          </p:cNvCxnSpPr>
          <p:nvPr/>
        </p:nvCxnSpPr>
        <p:spPr>
          <a:xfrm rot="16200000">
            <a:off x="8943525" y="2957724"/>
            <a:ext cx="457200" cy="0"/>
          </a:xfrm>
          <a:prstGeom prst="line">
            <a:avLst/>
          </a:prstGeom>
          <a:ln w="6350">
            <a:solidFill>
              <a:schemeClr val="accent4"/>
            </a:solidFill>
            <a:prstDash val="sysDot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8D6C4C-BB17-20DB-5B13-5D9C1A3871F1}"/>
              </a:ext>
            </a:extLst>
          </p:cNvPr>
          <p:cNvGrpSpPr/>
          <p:nvPr/>
        </p:nvGrpSpPr>
        <p:grpSpPr>
          <a:xfrm>
            <a:off x="1721231" y="2242866"/>
            <a:ext cx="8854487" cy="3122659"/>
            <a:chOff x="1568831" y="2053721"/>
            <a:chExt cx="8854487" cy="3122659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11094BF-0811-50DA-A752-47040C6A3B29}"/>
                </a:ext>
              </a:extLst>
            </p:cNvPr>
            <p:cNvCxnSpPr>
              <a:cxnSpLocks/>
            </p:cNvCxnSpPr>
            <p:nvPr/>
          </p:nvCxnSpPr>
          <p:spPr>
            <a:xfrm>
              <a:off x="1645078" y="2485280"/>
              <a:ext cx="877824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4A7408A-ADD8-E136-C509-FA4ADB55FAE3}"/>
                </a:ext>
              </a:extLst>
            </p:cNvPr>
            <p:cNvSpPr txBox="1"/>
            <p:nvPr/>
          </p:nvSpPr>
          <p:spPr>
            <a:xfrm>
              <a:off x="1568831" y="2155288"/>
              <a:ext cx="14176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Free surface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82D5F8-096F-CBD1-8E6C-2531BE9C6C33}"/>
                </a:ext>
              </a:extLst>
            </p:cNvPr>
            <p:cNvSpPr txBox="1"/>
            <p:nvPr/>
          </p:nvSpPr>
          <p:spPr>
            <a:xfrm>
              <a:off x="2379113" y="3019232"/>
              <a:ext cx="106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SV-wave</a:t>
              </a:r>
            </a:p>
            <a:p>
              <a:r>
                <a:rPr lang="en-US" dirty="0"/>
                <a:t>incident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BEE8253-DC09-D923-1DBB-16CEC119833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256688" y="1250839"/>
              <a:ext cx="548640" cy="301752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12AECFF-4F56-BC4E-DB69-688D1A2922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3619" y="2524620"/>
              <a:ext cx="0" cy="265176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9563AF8-53A4-B00E-E467-771785F638B6}"/>
                </a:ext>
              </a:extLst>
            </p:cNvPr>
            <p:cNvSpPr txBox="1"/>
            <p:nvPr/>
          </p:nvSpPr>
          <p:spPr>
            <a:xfrm>
              <a:off x="8906866" y="2053721"/>
              <a:ext cx="1229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P-wave…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F8575C9-4500-6D84-7B45-ED7EE8E58B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1867" y="2484583"/>
              <a:ext cx="3338409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188C91-D793-1147-919C-7186F34A09B3}"/>
                </a:ext>
              </a:extLst>
            </p:cNvPr>
            <p:cNvSpPr txBox="1"/>
            <p:nvPr/>
          </p:nvSpPr>
          <p:spPr>
            <a:xfrm>
              <a:off x="9075401" y="2936764"/>
              <a:ext cx="1229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SV-wave</a:t>
              </a:r>
            </a:p>
            <a:p>
              <a:r>
                <a:rPr lang="en-US" dirty="0"/>
                <a:t>reflected</a:t>
              </a: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866EF6C6-1B4A-13B0-1EAD-E35BF3FE7CC0}"/>
                </a:ext>
              </a:extLst>
            </p:cNvPr>
            <p:cNvSpPr/>
            <p:nvPr/>
          </p:nvSpPr>
          <p:spPr>
            <a:xfrm rot="9417833" flipH="1">
              <a:off x="5986710" y="2552959"/>
              <a:ext cx="714622" cy="406213"/>
            </a:xfrm>
            <a:prstGeom prst="arc">
              <a:avLst>
                <a:gd name="adj1" fmla="val 11287802"/>
                <a:gd name="adj2" fmla="val 21557785"/>
              </a:avLst>
            </a:prstGeom>
            <a:ln>
              <a:solidFill>
                <a:schemeClr val="accent4"/>
              </a:solidFill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1EEFA97-1CC5-7552-F939-96ED5A32FC28}"/>
                    </a:ext>
                  </a:extLst>
                </p:cNvPr>
                <p:cNvSpPr txBox="1"/>
                <p:nvPr/>
              </p:nvSpPr>
              <p:spPr>
                <a:xfrm>
                  <a:off x="6213497" y="2618421"/>
                  <a:ext cx="2754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1EEFA97-1CC5-7552-F939-96ED5A32F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3497" y="2618421"/>
                  <a:ext cx="27546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955556" t="-3926667" r="-1955556" b="-295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ED076C58-D30A-E32F-76A7-1CEA8AE78C4B}"/>
                </a:ext>
              </a:extLst>
            </p:cNvPr>
            <p:cNvSpPr/>
            <p:nvPr/>
          </p:nvSpPr>
          <p:spPr>
            <a:xfrm rot="12182167">
              <a:off x="5357505" y="2567316"/>
              <a:ext cx="714622" cy="406213"/>
            </a:xfrm>
            <a:prstGeom prst="arc">
              <a:avLst>
                <a:gd name="adj1" fmla="val 11287802"/>
                <a:gd name="adj2" fmla="val 21557785"/>
              </a:avLst>
            </a:prstGeom>
            <a:ln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9EF2F62-C1A6-D7EE-764C-3944CBB9040E}"/>
                    </a:ext>
                  </a:extLst>
                </p:cNvPr>
                <p:cNvSpPr txBox="1"/>
                <p:nvPr/>
              </p:nvSpPr>
              <p:spPr>
                <a:xfrm>
                  <a:off x="5589299" y="2618421"/>
                  <a:ext cx="2754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9EF2F62-C1A6-D7EE-764C-3944CBB904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9299" y="2618421"/>
                  <a:ext cx="27546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955556" t="-3926667" r="-1955556" b="-295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DE1EB2-F865-732E-239E-1DF92918AB7D}"/>
                  </a:ext>
                </a:extLst>
              </p:cNvPr>
              <p:cNvSpPr txBox="1"/>
              <p:nvPr/>
            </p:nvSpPr>
            <p:spPr>
              <a:xfrm>
                <a:off x="8255518" y="2794363"/>
                <a:ext cx="314380" cy="470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DE1EB2-F865-732E-239E-1DF92918A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518" y="2794363"/>
                <a:ext cx="314380" cy="470322"/>
              </a:xfrm>
              <a:prstGeom prst="rect">
                <a:avLst/>
              </a:prstGeom>
              <a:blipFill>
                <a:blip r:embed="rId6"/>
                <a:stretch>
                  <a:fillRect l="-1755769" t="-2350000" r="-1753846" b="-17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0F072E5-D0DC-041F-66CD-EC4B8B2CC149}"/>
                  </a:ext>
                </a:extLst>
              </p:cNvPr>
              <p:cNvSpPr txBox="1"/>
              <p:nvPr/>
            </p:nvSpPr>
            <p:spPr>
              <a:xfrm>
                <a:off x="9108248" y="2810196"/>
                <a:ext cx="383630" cy="2934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0F072E5-D0DC-041F-66CD-EC4B8B2CC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248" y="2810196"/>
                <a:ext cx="383630" cy="293478"/>
              </a:xfrm>
              <a:prstGeom prst="rect">
                <a:avLst/>
              </a:prstGeom>
              <a:blipFill>
                <a:blip r:embed="rId7"/>
                <a:stretch>
                  <a:fillRect l="-1452381" t="-3958333" r="-1469841" b="-28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E3624F-7B4B-DAC1-7C59-A60CC72A6D87}"/>
                  </a:ext>
                </a:extLst>
              </p:cNvPr>
              <p:cNvSpPr txBox="1"/>
              <p:nvPr/>
            </p:nvSpPr>
            <p:spPr>
              <a:xfrm>
                <a:off x="7302881" y="2363245"/>
                <a:ext cx="4272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sz="1200" dirty="0"/>
                  <a:t>?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E3624F-7B4B-DAC1-7C59-A60CC72A6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881" y="2363245"/>
                <a:ext cx="427296" cy="276999"/>
              </a:xfrm>
              <a:prstGeom prst="rect">
                <a:avLst/>
              </a:prstGeom>
              <a:blipFill>
                <a:blip r:embed="rId8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BA23CBE-F52A-1576-2D33-6DF821668CBF}"/>
              </a:ext>
            </a:extLst>
          </p:cNvPr>
          <p:cNvCxnSpPr>
            <a:cxnSpLocks/>
          </p:cNvCxnSpPr>
          <p:nvPr/>
        </p:nvCxnSpPr>
        <p:spPr>
          <a:xfrm rot="16200000">
            <a:off x="4430240" y="1446867"/>
            <a:ext cx="548640" cy="3017520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5C25DD-C641-6DAC-7FC0-A5B5A1EC5503}"/>
                  </a:ext>
                </a:extLst>
              </p:cNvPr>
              <p:cNvSpPr txBox="1"/>
              <p:nvPr/>
            </p:nvSpPr>
            <p:spPr>
              <a:xfrm>
                <a:off x="4954255" y="3149528"/>
                <a:ext cx="10683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5C25DD-C641-6DAC-7FC0-A5B5A1EC5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255" y="3149528"/>
                <a:ext cx="1068318" cy="276999"/>
              </a:xfrm>
              <a:prstGeom prst="rect">
                <a:avLst/>
              </a:prstGeom>
              <a:blipFill>
                <a:blip r:embed="rId9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1F2362B-F34D-8A86-1713-DFF8DC716127}"/>
              </a:ext>
            </a:extLst>
          </p:cNvPr>
          <p:cNvSpPr/>
          <p:nvPr/>
        </p:nvSpPr>
        <p:spPr>
          <a:xfrm>
            <a:off x="6196019" y="2689663"/>
            <a:ext cx="187387" cy="207442"/>
          </a:xfrm>
          <a:custGeom>
            <a:avLst/>
            <a:gdLst>
              <a:gd name="connsiteX0" fmla="*/ 0 w 407406"/>
              <a:gd name="connsiteY0" fmla="*/ 289711 h 289711"/>
              <a:gd name="connsiteX1" fmla="*/ 407406 w 407406"/>
              <a:gd name="connsiteY1" fmla="*/ 289711 h 289711"/>
              <a:gd name="connsiteX2" fmla="*/ 407406 w 407406"/>
              <a:gd name="connsiteY2" fmla="*/ 0 h 28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7406" h="289711">
                <a:moveTo>
                  <a:pt x="0" y="289711"/>
                </a:moveTo>
                <a:lnTo>
                  <a:pt x="407406" y="289711"/>
                </a:lnTo>
                <a:lnTo>
                  <a:pt x="407406" y="0"/>
                </a:lnTo>
              </a:path>
            </a:pathLst>
          </a:custGeom>
          <a:noFill/>
          <a:ln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12A29B-D9DC-860B-5397-F70B0E188017}"/>
                  </a:ext>
                </a:extLst>
              </p:cNvPr>
              <p:cNvSpPr txBox="1"/>
              <p:nvPr/>
            </p:nvSpPr>
            <p:spPr>
              <a:xfrm>
                <a:off x="6843793" y="3070885"/>
                <a:ext cx="383630" cy="2934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12A29B-D9DC-860B-5397-F70B0E188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793" y="3070885"/>
                <a:ext cx="383630" cy="293478"/>
              </a:xfrm>
              <a:prstGeom prst="rect">
                <a:avLst/>
              </a:prstGeom>
              <a:blipFill>
                <a:blip r:embed="rId10"/>
                <a:stretch>
                  <a:fillRect l="-1452381" t="-3958333" r="-1469841" b="-28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A67BB73-8556-08F3-A228-80424707AC0C}"/>
              </a:ext>
            </a:extLst>
          </p:cNvPr>
          <p:cNvSpPr txBox="1"/>
          <p:nvPr/>
        </p:nvSpPr>
        <p:spPr>
          <a:xfrm>
            <a:off x="570793" y="885289"/>
            <a:ext cx="60580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What happens when the incident SV-wave is at (or beyond) the critical angle for the converted P-wave?</a:t>
            </a:r>
          </a:p>
        </p:txBody>
      </p:sp>
    </p:spTree>
    <p:extLst>
      <p:ext uri="{BB962C8B-B14F-4D97-AF65-F5344CB8AC3E}">
        <p14:creationId xmlns:p14="http://schemas.microsoft.com/office/powerpoint/2010/main" val="1893470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1094BF-0811-50DA-A752-47040C6A3B29}"/>
              </a:ext>
            </a:extLst>
          </p:cNvPr>
          <p:cNvCxnSpPr>
            <a:cxnSpLocks/>
          </p:cNvCxnSpPr>
          <p:nvPr/>
        </p:nvCxnSpPr>
        <p:spPr>
          <a:xfrm>
            <a:off x="1797478" y="2674425"/>
            <a:ext cx="877824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4A7408A-ADD8-E136-C509-FA4ADB55FAE3}"/>
              </a:ext>
            </a:extLst>
          </p:cNvPr>
          <p:cNvSpPr txBox="1"/>
          <p:nvPr/>
        </p:nvSpPr>
        <p:spPr>
          <a:xfrm>
            <a:off x="1721231" y="2344433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surface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82D5F8-096F-CBD1-8E6C-2531BE9C6C33}"/>
              </a:ext>
            </a:extLst>
          </p:cNvPr>
          <p:cNvSpPr txBox="1"/>
          <p:nvPr/>
        </p:nvSpPr>
        <p:spPr>
          <a:xfrm>
            <a:off x="2531513" y="3208377"/>
            <a:ext cx="1068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SV-wave</a:t>
            </a:r>
          </a:p>
          <a:p>
            <a:r>
              <a:rPr lang="en-US" dirty="0"/>
              <a:t>incident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EE8253-DC09-D923-1DBB-16CEC1198339}"/>
              </a:ext>
            </a:extLst>
          </p:cNvPr>
          <p:cNvCxnSpPr>
            <a:cxnSpLocks/>
          </p:cNvCxnSpPr>
          <p:nvPr/>
        </p:nvCxnSpPr>
        <p:spPr>
          <a:xfrm rot="5400000" flipV="1">
            <a:off x="7409088" y="1439984"/>
            <a:ext cx="548640" cy="301752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12AECFF-4F56-BC4E-DB69-688D1A29221F}"/>
              </a:ext>
            </a:extLst>
          </p:cNvPr>
          <p:cNvCxnSpPr>
            <a:cxnSpLocks/>
          </p:cNvCxnSpPr>
          <p:nvPr/>
        </p:nvCxnSpPr>
        <p:spPr>
          <a:xfrm flipV="1">
            <a:off x="6196019" y="2713765"/>
            <a:ext cx="0" cy="265176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9563AF8-53A4-B00E-E467-771785F638B6}"/>
              </a:ext>
            </a:extLst>
          </p:cNvPr>
          <p:cNvSpPr txBox="1"/>
          <p:nvPr/>
        </p:nvSpPr>
        <p:spPr>
          <a:xfrm>
            <a:off x="7586910" y="544176"/>
            <a:ext cx="43851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Evanescent P-wave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Acts like a wave, but conveys no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Magnitude decays exponentially with increasing distance away from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Standing wave (can only exist when the incident wave strikes the surface)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8575C9-4500-6D84-7B45-ED7EE8E58BE0}"/>
              </a:ext>
            </a:extLst>
          </p:cNvPr>
          <p:cNvCxnSpPr>
            <a:cxnSpLocks/>
          </p:cNvCxnSpPr>
          <p:nvPr/>
        </p:nvCxnSpPr>
        <p:spPr>
          <a:xfrm flipV="1">
            <a:off x="6204267" y="2673728"/>
            <a:ext cx="333840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188C91-D793-1147-919C-7186F34A09B3}"/>
              </a:ext>
            </a:extLst>
          </p:cNvPr>
          <p:cNvSpPr txBox="1"/>
          <p:nvPr/>
        </p:nvSpPr>
        <p:spPr>
          <a:xfrm>
            <a:off x="8954531" y="3369147"/>
            <a:ext cx="2480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Post-critically reflected SV-wave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Totally reflected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Phase shifted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866EF6C6-1B4A-13B0-1EAD-E35BF3FE7CC0}"/>
              </a:ext>
            </a:extLst>
          </p:cNvPr>
          <p:cNvSpPr/>
          <p:nvPr/>
        </p:nvSpPr>
        <p:spPr>
          <a:xfrm rot="9417833" flipH="1">
            <a:off x="6139110" y="2742104"/>
            <a:ext cx="714622" cy="406213"/>
          </a:xfrm>
          <a:prstGeom prst="arc">
            <a:avLst>
              <a:gd name="adj1" fmla="val 11287802"/>
              <a:gd name="adj2" fmla="val 21557785"/>
            </a:avLst>
          </a:prstGeom>
          <a:ln>
            <a:solidFill>
              <a:schemeClr val="accent4"/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EEFA97-1CC5-7552-F939-96ED5A32FC28}"/>
                  </a:ext>
                </a:extLst>
              </p:cNvPr>
              <p:cNvSpPr txBox="1"/>
              <p:nvPr/>
            </p:nvSpPr>
            <p:spPr>
              <a:xfrm>
                <a:off x="6365897" y="2807566"/>
                <a:ext cx="2754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EEFA97-1CC5-7552-F939-96ED5A32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897" y="2807566"/>
                <a:ext cx="275460" cy="276999"/>
              </a:xfrm>
              <a:prstGeom prst="rect">
                <a:avLst/>
              </a:prstGeom>
              <a:blipFill>
                <a:blip r:embed="rId2"/>
                <a:stretch>
                  <a:fillRect l="-1955556" t="-3926667" r="-1955556" b="-29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c 42">
            <a:extLst>
              <a:ext uri="{FF2B5EF4-FFF2-40B4-BE49-F238E27FC236}">
                <a16:creationId xmlns:a16="http://schemas.microsoft.com/office/drawing/2014/main" id="{ED076C58-D30A-E32F-76A7-1CEA8AE78C4B}"/>
              </a:ext>
            </a:extLst>
          </p:cNvPr>
          <p:cNvSpPr/>
          <p:nvPr/>
        </p:nvSpPr>
        <p:spPr>
          <a:xfrm rot="12182167">
            <a:off x="5509905" y="2756461"/>
            <a:ext cx="714622" cy="406213"/>
          </a:xfrm>
          <a:prstGeom prst="arc">
            <a:avLst>
              <a:gd name="adj1" fmla="val 11287802"/>
              <a:gd name="adj2" fmla="val 21557785"/>
            </a:avLst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9EF2F62-C1A6-D7EE-764C-3944CBB9040E}"/>
                  </a:ext>
                </a:extLst>
              </p:cNvPr>
              <p:cNvSpPr txBox="1"/>
              <p:nvPr/>
            </p:nvSpPr>
            <p:spPr>
              <a:xfrm>
                <a:off x="5627654" y="2807566"/>
                <a:ext cx="589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9EF2F62-C1A6-D7EE-764C-3944CBB90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654" y="2807566"/>
                <a:ext cx="589584" cy="276999"/>
              </a:xfrm>
              <a:prstGeom prst="rect">
                <a:avLst/>
              </a:prstGeom>
              <a:blipFill>
                <a:blip r:embed="rId3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BA23CBE-F52A-1576-2D33-6DF821668CBF}"/>
              </a:ext>
            </a:extLst>
          </p:cNvPr>
          <p:cNvCxnSpPr>
            <a:cxnSpLocks/>
          </p:cNvCxnSpPr>
          <p:nvPr/>
        </p:nvCxnSpPr>
        <p:spPr>
          <a:xfrm rot="16200000">
            <a:off x="4430240" y="1446867"/>
            <a:ext cx="548640" cy="3017520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1F2362B-F34D-8A86-1713-DFF8DC716127}"/>
              </a:ext>
            </a:extLst>
          </p:cNvPr>
          <p:cNvSpPr/>
          <p:nvPr/>
        </p:nvSpPr>
        <p:spPr>
          <a:xfrm>
            <a:off x="6196019" y="2689663"/>
            <a:ext cx="187387" cy="207442"/>
          </a:xfrm>
          <a:custGeom>
            <a:avLst/>
            <a:gdLst>
              <a:gd name="connsiteX0" fmla="*/ 0 w 407406"/>
              <a:gd name="connsiteY0" fmla="*/ 289711 h 289711"/>
              <a:gd name="connsiteX1" fmla="*/ 407406 w 407406"/>
              <a:gd name="connsiteY1" fmla="*/ 289711 h 289711"/>
              <a:gd name="connsiteX2" fmla="*/ 407406 w 407406"/>
              <a:gd name="connsiteY2" fmla="*/ 0 h 28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7406" h="289711">
                <a:moveTo>
                  <a:pt x="0" y="289711"/>
                </a:moveTo>
                <a:lnTo>
                  <a:pt x="407406" y="289711"/>
                </a:lnTo>
                <a:lnTo>
                  <a:pt x="407406" y="0"/>
                </a:lnTo>
              </a:path>
            </a:pathLst>
          </a:custGeom>
          <a:noFill/>
          <a:ln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209BD2-C948-B506-80D3-9AF4B150A870}"/>
              </a:ext>
            </a:extLst>
          </p:cNvPr>
          <p:cNvCxnSpPr/>
          <p:nvPr/>
        </p:nvCxnSpPr>
        <p:spPr>
          <a:xfrm>
            <a:off x="7586910" y="2463498"/>
            <a:ext cx="0" cy="3993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2E225E-7193-3288-07C9-22633E5F9860}"/>
              </a:ext>
            </a:extLst>
          </p:cNvPr>
          <p:cNvCxnSpPr/>
          <p:nvPr/>
        </p:nvCxnSpPr>
        <p:spPr>
          <a:xfrm>
            <a:off x="7451111" y="2671791"/>
            <a:ext cx="27432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58D37E-0BF0-4D99-651E-D5F14F398F36}"/>
              </a:ext>
            </a:extLst>
          </p:cNvPr>
          <p:cNvCxnSpPr>
            <a:cxnSpLocks/>
          </p:cNvCxnSpPr>
          <p:nvPr/>
        </p:nvCxnSpPr>
        <p:spPr>
          <a:xfrm flipH="1">
            <a:off x="7351207" y="2714661"/>
            <a:ext cx="93100" cy="42129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127D01-6696-4290-D447-2ABEBF12B704}"/>
              </a:ext>
            </a:extLst>
          </p:cNvPr>
          <p:cNvCxnSpPr>
            <a:cxnSpLocks/>
          </p:cNvCxnSpPr>
          <p:nvPr/>
        </p:nvCxnSpPr>
        <p:spPr>
          <a:xfrm flipH="1">
            <a:off x="7372688" y="2778460"/>
            <a:ext cx="51338" cy="253626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1F60E39-A874-2564-B571-677B01A9650C}"/>
              </a:ext>
            </a:extLst>
          </p:cNvPr>
          <p:cNvSpPr txBox="1"/>
          <p:nvPr/>
        </p:nvSpPr>
        <p:spPr>
          <a:xfrm>
            <a:off x="1170279" y="6021991"/>
            <a:ext cx="10086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combined result </a:t>
            </a:r>
            <a:r>
              <a:rPr lang="en-US" dirty="0">
                <a:sym typeface="Wingdings" panose="05000000000000000000" pitchFamily="2" charset="2"/>
              </a:rPr>
              <a:t> Rayleigh wave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23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lue screen&#10;&#10;Description automatically generated">
            <a:extLst>
              <a:ext uri="{FF2B5EF4-FFF2-40B4-BE49-F238E27FC236}">
                <a16:creationId xmlns:a16="http://schemas.microsoft.com/office/drawing/2014/main" id="{21A2C235-1A61-1906-832C-D8D11A595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68" y="2055375"/>
            <a:ext cx="7427542" cy="2747249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E5D6C24-2F29-5839-F3DF-AA96C88BE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44"/>
          <a:stretch/>
        </p:blipFill>
        <p:spPr>
          <a:xfrm>
            <a:off x="563898" y="3806196"/>
            <a:ext cx="7388772" cy="1724066"/>
          </a:xfrm>
          <a:prstGeom prst="rect">
            <a:avLst/>
          </a:prstGeom>
        </p:spPr>
      </p:pic>
      <p:pic>
        <p:nvPicPr>
          <p:cNvPr id="8" name="Picture 7" descr="A diagram of a machine&#10;&#10;Description automatically generated">
            <a:extLst>
              <a:ext uri="{FF2B5EF4-FFF2-40B4-BE49-F238E27FC236}">
                <a16:creationId xmlns:a16="http://schemas.microsoft.com/office/drawing/2014/main" id="{3F83A09C-E65F-6025-5B75-04293CC77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178" b="29132"/>
          <a:stretch/>
        </p:blipFill>
        <p:spPr>
          <a:xfrm>
            <a:off x="8246901" y="848423"/>
            <a:ext cx="3283992" cy="2754117"/>
          </a:xfrm>
          <a:prstGeom prst="rect">
            <a:avLst/>
          </a:prstGeom>
        </p:spPr>
      </p:pic>
      <p:pic>
        <p:nvPicPr>
          <p:cNvPr id="9" name="Picture 8" descr="A diagram of a machine&#10;&#10;Description automatically generated">
            <a:extLst>
              <a:ext uri="{FF2B5EF4-FFF2-40B4-BE49-F238E27FC236}">
                <a16:creationId xmlns:a16="http://schemas.microsoft.com/office/drawing/2014/main" id="{6B2CE855-EA7B-5C7E-0105-30892D032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9" t="292" r="9875" b="28839"/>
          <a:stretch/>
        </p:blipFill>
        <p:spPr>
          <a:xfrm>
            <a:off x="8119195" y="3806197"/>
            <a:ext cx="3539405" cy="22033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2C428D-979C-61C8-03FD-9BCE0678B7A9}"/>
              </a:ext>
            </a:extLst>
          </p:cNvPr>
          <p:cNvSpPr txBox="1"/>
          <p:nvPr/>
        </p:nvSpPr>
        <p:spPr>
          <a:xfrm>
            <a:off x="606053" y="954566"/>
            <a:ext cx="75883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“…acoustic evanescent waves produced when a propagating incident wave impinges on a water/glass interface at a post-critical angle, using the Fresnel method in the water and the </a:t>
            </a:r>
            <a:r>
              <a:rPr lang="en-US" dirty="0" err="1"/>
              <a:t>photoelastic</a:t>
            </a:r>
            <a:r>
              <a:rPr lang="en-US" dirty="0"/>
              <a:t> method in the glass”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4848AE-1DF3-1EF7-BF1D-3EFD7A9E61EA}"/>
              </a:ext>
            </a:extLst>
          </p:cNvPr>
          <p:cNvSpPr txBox="1"/>
          <p:nvPr/>
        </p:nvSpPr>
        <p:spPr>
          <a:xfrm>
            <a:off x="606053" y="5676723"/>
            <a:ext cx="1866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Yamamoto, 2015</a:t>
            </a:r>
          </a:p>
        </p:txBody>
      </p:sp>
    </p:spTree>
    <p:extLst>
      <p:ext uri="{BB962C8B-B14F-4D97-AF65-F5344CB8AC3E}">
        <p14:creationId xmlns:p14="http://schemas.microsoft.com/office/powerpoint/2010/main" val="1353000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2C500-8DFE-B15D-75E9-A56677CCCCF7}"/>
              </a:ext>
            </a:extLst>
          </p:cNvPr>
          <p:cNvSpPr txBox="1">
            <a:spLocks/>
          </p:cNvSpPr>
          <p:nvPr/>
        </p:nvSpPr>
        <p:spPr>
          <a:xfrm>
            <a:off x="323850" y="26225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Characteristics of a Rayleigh Wave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EB7AB2-2CD7-1B13-D47C-91A43C06492C}"/>
              </a:ext>
            </a:extLst>
          </p:cNvPr>
          <p:cNvSpPr txBox="1"/>
          <p:nvPr/>
        </p:nvSpPr>
        <p:spPr>
          <a:xfrm>
            <a:off x="461010" y="1967702"/>
            <a:ext cx="6061756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Elliptical – combination of P and SV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Retrograde in shallow particle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Forward/Clockwise at depth &gt; 1/5</a:t>
            </a:r>
            <a:r>
              <a:rPr lang="en-US" sz="1600" baseline="30000" dirty="0"/>
              <a:t>th</a:t>
            </a:r>
            <a:r>
              <a:rPr lang="en-US" sz="1600" dirty="0"/>
              <a:t> wavelength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Amplitudes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Decay in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Geometric spreading (1/r) less than body waves (1/r^2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Velocity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Slower than S waves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Dispersion – different frequencies travel at different velocities</a:t>
            </a:r>
          </a:p>
        </p:txBody>
      </p:sp>
      <p:pic>
        <p:nvPicPr>
          <p:cNvPr id="4" name="Picture 4" descr="animation showing elliptical particle motion for a Rayleigh surface wave">
            <a:extLst>
              <a:ext uri="{FF2B5EF4-FFF2-40B4-BE49-F238E27FC236}">
                <a16:creationId xmlns:a16="http://schemas.microsoft.com/office/drawing/2014/main" id="{02E8321B-830D-67F2-7D75-ADFCBBF98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217" y="2137683"/>
            <a:ext cx="4758993" cy="2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2322F-5B7A-C40B-3BEB-9FB2593B46AD}"/>
              </a:ext>
            </a:extLst>
          </p:cNvPr>
          <p:cNvSpPr txBox="1"/>
          <p:nvPr/>
        </p:nvSpPr>
        <p:spPr>
          <a:xfrm>
            <a:off x="461010" y="5949414"/>
            <a:ext cx="58254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NEXT : Making the math make sense… to me</a:t>
            </a:r>
          </a:p>
        </p:txBody>
      </p:sp>
    </p:spTree>
    <p:extLst>
      <p:ext uri="{BB962C8B-B14F-4D97-AF65-F5344CB8AC3E}">
        <p14:creationId xmlns:p14="http://schemas.microsoft.com/office/powerpoint/2010/main" val="452334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57EA2B-8E99-90CF-7DC4-1102E60D4898}"/>
              </a:ext>
            </a:extLst>
          </p:cNvPr>
          <p:cNvSpPr txBox="1"/>
          <p:nvPr/>
        </p:nvSpPr>
        <p:spPr>
          <a:xfrm>
            <a:off x="4371425" y="2846070"/>
            <a:ext cx="3449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DISCLAIMER: </a:t>
            </a:r>
          </a:p>
          <a:p>
            <a:pPr algn="ctr"/>
            <a:endParaRPr lang="en-US" b="1" dirty="0"/>
          </a:p>
          <a:p>
            <a:pPr algn="ctr"/>
            <a:r>
              <a:rPr lang="en-US" dirty="0"/>
              <a:t>Too many equations coming up…</a:t>
            </a:r>
          </a:p>
        </p:txBody>
      </p:sp>
    </p:spTree>
    <p:extLst>
      <p:ext uri="{BB962C8B-B14F-4D97-AF65-F5344CB8AC3E}">
        <p14:creationId xmlns:p14="http://schemas.microsoft.com/office/powerpoint/2010/main" val="1299148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A1D99F-7D08-F42F-C2F0-06CF21E7018F}"/>
                  </a:ext>
                </a:extLst>
              </p:cNvPr>
              <p:cNvSpPr txBox="1"/>
              <p:nvPr/>
            </p:nvSpPr>
            <p:spPr>
              <a:xfrm>
                <a:off x="4510006" y="1178639"/>
                <a:ext cx="3489198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𝜌</m:t>
                      </m:r>
                      <m:acc>
                        <m:accPr>
                          <m:chr m:val="̈"/>
                          <m:ctrlPr>
                            <a:rPr lang="en-US" sz="1600" b="1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acc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sz="16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𝛁</m:t>
                      </m:r>
                      <m:d>
                        <m:dPr>
                          <m:ctrlPr>
                            <a:rPr lang="en-US" sz="1600" b="1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n-US" sz="1600" b="1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1" i="1" u="none" strike="noStrike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6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sz="16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𝛁</m:t>
                      </m:r>
                      <m:r>
                        <a:rPr lang="en-US" sz="16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16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u="none" strike="noStrike" dirty="0">
                  <a:solidFill>
                    <a:srgbClr val="00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A1D99F-7D08-F42F-C2F0-06CF21E70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006" y="1178639"/>
                <a:ext cx="3489198" cy="338554"/>
              </a:xfrm>
              <a:prstGeom prst="rect">
                <a:avLst/>
              </a:prstGeom>
              <a:blipFill>
                <a:blip r:embed="rId2"/>
                <a:stretch>
                  <a:fillRect l="-119512" t="-3351724" r="-161324" b="-23844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8C47C2D-412D-B8E9-CF69-71B103860F03}"/>
              </a:ext>
            </a:extLst>
          </p:cNvPr>
          <p:cNvSpPr txBox="1"/>
          <p:nvPr/>
        </p:nvSpPr>
        <p:spPr>
          <a:xfrm>
            <a:off x="273378" y="1163250"/>
            <a:ext cx="111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start: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74BBF4-8533-C1B8-8FC5-18870DE9A827}"/>
              </a:ext>
            </a:extLst>
          </p:cNvPr>
          <p:cNvSpPr txBox="1"/>
          <p:nvPr/>
        </p:nvSpPr>
        <p:spPr>
          <a:xfrm>
            <a:off x="9002598" y="978584"/>
            <a:ext cx="24155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homogeneous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equation of motion for </a:t>
            </a: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isotropic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, </a:t>
            </a: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linearly elastic</a:t>
            </a:r>
            <a:r>
              <a:rPr kumimoji="0" lang="en-US" altLang="en-US" sz="1400" b="1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medium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BF7430-097B-025D-7AD5-851C2CF37472}"/>
                  </a:ext>
                </a:extLst>
              </p:cNvPr>
              <p:cNvSpPr txBox="1"/>
              <p:nvPr/>
            </p:nvSpPr>
            <p:spPr>
              <a:xfrm>
                <a:off x="5261924" y="2307040"/>
                <a:ext cx="1668149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BF7430-097B-025D-7AD5-851C2CF37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924" y="2307040"/>
                <a:ext cx="1668149" cy="276999"/>
              </a:xfrm>
              <a:prstGeom prst="rect">
                <a:avLst/>
              </a:prstGeom>
              <a:blipFill>
                <a:blip r:embed="rId3"/>
                <a:stretch>
                  <a:fillRect l="-222101" t="-3487500" r="-245290" b="-14479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03C0C57-A16E-4141-8151-92D34B4682CD}"/>
              </a:ext>
            </a:extLst>
          </p:cNvPr>
          <p:cNvSpPr txBox="1"/>
          <p:nvPr/>
        </p:nvSpPr>
        <p:spPr>
          <a:xfrm>
            <a:off x="9002598" y="2316467"/>
            <a:ext cx="2415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Potential wavefields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D9611-358B-FC38-EF3A-2D82AA4B4C46}"/>
              </a:ext>
            </a:extLst>
          </p:cNvPr>
          <p:cNvSpPr txBox="1"/>
          <p:nvPr/>
        </p:nvSpPr>
        <p:spPr>
          <a:xfrm>
            <a:off x="273378" y="2316467"/>
            <a:ext cx="1263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u?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3E444A-3A68-167C-E71E-2D77F2149443}"/>
                  </a:ext>
                </a:extLst>
              </p:cNvPr>
              <p:cNvSpPr txBox="1"/>
              <p:nvPr/>
            </p:nvSpPr>
            <p:spPr>
              <a:xfrm>
                <a:off x="4977620" y="2779043"/>
                <a:ext cx="1765804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b="0" dirty="0"/>
                  <a:t>Or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3E444A-3A68-167C-E71E-2D77F2149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620" y="2779043"/>
                <a:ext cx="1765804" cy="298415"/>
              </a:xfrm>
              <a:prstGeom prst="rect">
                <a:avLst/>
              </a:prstGeom>
              <a:blipFill>
                <a:blip r:embed="rId4"/>
                <a:stretch>
                  <a:fillRect l="-209689" t="-3418367" r="-234256" b="-22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079F89E-A1B7-415D-921E-8C9B0A2254CF}"/>
              </a:ext>
            </a:extLst>
          </p:cNvPr>
          <p:cNvCxnSpPr>
            <a:cxnSpLocks/>
          </p:cNvCxnSpPr>
          <p:nvPr/>
        </p:nvCxnSpPr>
        <p:spPr>
          <a:xfrm flipH="1">
            <a:off x="553483" y="4436408"/>
            <a:ext cx="433220" cy="2668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E978B45-A429-B163-EB52-D45EE09F0515}"/>
              </a:ext>
            </a:extLst>
          </p:cNvPr>
          <p:cNvCxnSpPr>
            <a:cxnSpLocks/>
          </p:cNvCxnSpPr>
          <p:nvPr/>
        </p:nvCxnSpPr>
        <p:spPr>
          <a:xfrm>
            <a:off x="987776" y="443640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1FEF6C0-B42F-9137-B882-807FF81ED472}"/>
              </a:ext>
            </a:extLst>
          </p:cNvPr>
          <p:cNvCxnSpPr>
            <a:cxnSpLocks/>
          </p:cNvCxnSpPr>
          <p:nvPr/>
        </p:nvCxnSpPr>
        <p:spPr>
          <a:xfrm>
            <a:off x="986958" y="4431069"/>
            <a:ext cx="0" cy="548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ECC7253-7DEA-B1E2-683B-1851C21B1DD9}"/>
              </a:ext>
            </a:extLst>
          </p:cNvPr>
          <p:cNvSpPr txBox="1"/>
          <p:nvPr/>
        </p:nvSpPr>
        <p:spPr>
          <a:xfrm>
            <a:off x="833936" y="493409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BC5DF8-2F3D-FA56-EED0-538586D6588D}"/>
              </a:ext>
            </a:extLst>
          </p:cNvPr>
          <p:cNvSpPr txBox="1"/>
          <p:nvPr/>
        </p:nvSpPr>
        <p:spPr>
          <a:xfrm>
            <a:off x="1457320" y="42464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3502D76-0783-02B1-BF57-C2CB7A8DDA70}"/>
              </a:ext>
            </a:extLst>
          </p:cNvPr>
          <p:cNvSpPr txBox="1"/>
          <p:nvPr/>
        </p:nvSpPr>
        <p:spPr>
          <a:xfrm>
            <a:off x="310187" y="458733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575F75-C78E-482F-4482-D76B7C5167A0}"/>
                  </a:ext>
                </a:extLst>
              </p:cNvPr>
              <p:cNvSpPr txBox="1"/>
              <p:nvPr/>
            </p:nvSpPr>
            <p:spPr>
              <a:xfrm>
                <a:off x="2785162" y="3973082"/>
                <a:ext cx="542885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∇Φ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𝜕𝜙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𝜕𝜙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𝜕𝜙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575F75-C78E-482F-4482-D76B7C516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162" y="3973082"/>
                <a:ext cx="5428858" cy="622350"/>
              </a:xfrm>
              <a:prstGeom prst="rect">
                <a:avLst/>
              </a:prstGeom>
              <a:blipFill>
                <a:blip r:embed="rId5"/>
                <a:stretch>
                  <a:fillRect b="-56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08B64BC-8A7B-7D44-C2A6-7BC4185D5230}"/>
                  </a:ext>
                </a:extLst>
              </p:cNvPr>
              <p:cNvSpPr txBox="1"/>
              <p:nvPr/>
            </p:nvSpPr>
            <p:spPr>
              <a:xfrm>
                <a:off x="2785162" y="4731416"/>
                <a:ext cx="762728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08B64BC-8A7B-7D44-C2A6-7BC4185D5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162" y="4731416"/>
                <a:ext cx="7627280" cy="622350"/>
              </a:xfrm>
              <a:prstGeom prst="rect">
                <a:avLst/>
              </a:prstGeom>
              <a:blipFill>
                <a:blip r:embed="rId6"/>
                <a:stretch>
                  <a:fillRect b="-56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17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0"/>
      <p:bldP spid="20" grpId="0"/>
      <p:bldP spid="52" grpId="0"/>
      <p:bldP spid="53" grpId="0"/>
      <p:bldP spid="54" grpId="0"/>
      <p:bldP spid="56" grpId="0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2">
            <a:extLst>
              <a:ext uri="{FF2B5EF4-FFF2-40B4-BE49-F238E27FC236}">
                <a16:creationId xmlns:a16="http://schemas.microsoft.com/office/drawing/2014/main" id="{50D582B7-3CF9-13D8-5E5C-3FE5E62848BA}"/>
              </a:ext>
            </a:extLst>
          </p:cNvPr>
          <p:cNvSpPr/>
          <p:nvPr/>
        </p:nvSpPr>
        <p:spPr>
          <a:xfrm>
            <a:off x="1006286" y="4448912"/>
            <a:ext cx="548640" cy="548639"/>
          </a:xfrm>
          <a:custGeom>
            <a:avLst/>
            <a:gdLst>
              <a:gd name="connsiteX0" fmla="*/ 0 w 3291840"/>
              <a:gd name="connsiteY0" fmla="*/ 0 h 3291840"/>
              <a:gd name="connsiteX1" fmla="*/ 3291840 w 3291840"/>
              <a:gd name="connsiteY1" fmla="*/ 0 h 3291840"/>
              <a:gd name="connsiteX2" fmla="*/ 3291840 w 3291840"/>
              <a:gd name="connsiteY2" fmla="*/ 3291840 h 3291840"/>
              <a:gd name="connsiteX3" fmla="*/ 0 w 3291840"/>
              <a:gd name="connsiteY3" fmla="*/ 3291840 h 3291840"/>
              <a:gd name="connsiteX4" fmla="*/ 0 w 3291840"/>
              <a:gd name="connsiteY4" fmla="*/ 0 h 3291840"/>
              <a:gd name="connsiteX0" fmla="*/ 12585 w 3304425"/>
              <a:gd name="connsiteY0" fmla="*/ 0 h 3291840"/>
              <a:gd name="connsiteX1" fmla="*/ 3304425 w 3304425"/>
              <a:gd name="connsiteY1" fmla="*/ 0 h 3291840"/>
              <a:gd name="connsiteX2" fmla="*/ 3304425 w 3304425"/>
              <a:gd name="connsiteY2" fmla="*/ 3291840 h 3291840"/>
              <a:gd name="connsiteX3" fmla="*/ 12585 w 3304425"/>
              <a:gd name="connsiteY3" fmla="*/ 3291840 h 3291840"/>
              <a:gd name="connsiteX4" fmla="*/ 0 w 3304425"/>
              <a:gd name="connsiteY4" fmla="*/ 1709531 h 3291840"/>
              <a:gd name="connsiteX5" fmla="*/ 12585 w 3304425"/>
              <a:gd name="connsiteY5" fmla="*/ 0 h 3291840"/>
              <a:gd name="connsiteX0" fmla="*/ 12585 w 3304425"/>
              <a:gd name="connsiteY0" fmla="*/ 0 h 3291840"/>
              <a:gd name="connsiteX1" fmla="*/ 3304425 w 3304425"/>
              <a:gd name="connsiteY1" fmla="*/ 0 h 3291840"/>
              <a:gd name="connsiteX2" fmla="*/ 3299792 w 3304425"/>
              <a:gd name="connsiteY2" fmla="*/ 1709531 h 3291840"/>
              <a:gd name="connsiteX3" fmla="*/ 3304425 w 3304425"/>
              <a:gd name="connsiteY3" fmla="*/ 3291840 h 3291840"/>
              <a:gd name="connsiteX4" fmla="*/ 12585 w 3304425"/>
              <a:gd name="connsiteY4" fmla="*/ 3291840 h 3291840"/>
              <a:gd name="connsiteX5" fmla="*/ 0 w 3304425"/>
              <a:gd name="connsiteY5" fmla="*/ 1709531 h 3291840"/>
              <a:gd name="connsiteX6" fmla="*/ 12585 w 3304425"/>
              <a:gd name="connsiteY6" fmla="*/ 0 h 3291840"/>
              <a:gd name="connsiteX0" fmla="*/ 12585 w 3304425"/>
              <a:gd name="connsiteY0" fmla="*/ 0 h 3291840"/>
              <a:gd name="connsiteX1" fmla="*/ 3299792 w 3304425"/>
              <a:gd name="connsiteY1" fmla="*/ 1709531 h 3291840"/>
              <a:gd name="connsiteX2" fmla="*/ 3304425 w 3304425"/>
              <a:gd name="connsiteY2" fmla="*/ 3291840 h 3291840"/>
              <a:gd name="connsiteX3" fmla="*/ 12585 w 3304425"/>
              <a:gd name="connsiteY3" fmla="*/ 3291840 h 3291840"/>
              <a:gd name="connsiteX4" fmla="*/ 0 w 3304425"/>
              <a:gd name="connsiteY4" fmla="*/ 1709531 h 3291840"/>
              <a:gd name="connsiteX5" fmla="*/ 12585 w 3304425"/>
              <a:gd name="connsiteY5" fmla="*/ 0 h 3291840"/>
              <a:gd name="connsiteX0" fmla="*/ 0 w 3304425"/>
              <a:gd name="connsiteY0" fmla="*/ 0 h 1582309"/>
              <a:gd name="connsiteX1" fmla="*/ 3299792 w 3304425"/>
              <a:gd name="connsiteY1" fmla="*/ 0 h 1582309"/>
              <a:gd name="connsiteX2" fmla="*/ 3304425 w 3304425"/>
              <a:gd name="connsiteY2" fmla="*/ 1582309 h 1582309"/>
              <a:gd name="connsiteX3" fmla="*/ 12585 w 3304425"/>
              <a:gd name="connsiteY3" fmla="*/ 1582309 h 1582309"/>
              <a:gd name="connsiteX4" fmla="*/ 0 w 3304425"/>
              <a:gd name="connsiteY4" fmla="*/ 0 h 158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4425" h="1582309">
                <a:moveTo>
                  <a:pt x="0" y="0"/>
                </a:moveTo>
                <a:lnTo>
                  <a:pt x="3299792" y="0"/>
                </a:lnTo>
                <a:cubicBezTo>
                  <a:pt x="3301336" y="527436"/>
                  <a:pt x="3302881" y="1054873"/>
                  <a:pt x="3304425" y="1582309"/>
                </a:cubicBezTo>
                <a:lnTo>
                  <a:pt x="12585" y="158230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A1D99F-7D08-F42F-C2F0-06CF21E7018F}"/>
                  </a:ext>
                </a:extLst>
              </p:cNvPr>
              <p:cNvSpPr txBox="1"/>
              <p:nvPr/>
            </p:nvSpPr>
            <p:spPr>
              <a:xfrm>
                <a:off x="4510006" y="1178639"/>
                <a:ext cx="3489198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𝜌</m:t>
                      </m:r>
                      <m:acc>
                        <m:accPr>
                          <m:chr m:val="̈"/>
                          <m:ctrlPr>
                            <a:rPr lang="en-US" sz="1600" b="1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acc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sz="16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𝛁</m:t>
                      </m:r>
                      <m:d>
                        <m:dPr>
                          <m:ctrlPr>
                            <a:rPr lang="en-US" sz="1600" b="1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n-US" sz="1600" b="1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1" i="1" u="none" strike="noStrike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6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sz="16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𝛁</m:t>
                      </m:r>
                      <m:r>
                        <a:rPr lang="en-US" sz="16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16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u="none" strike="noStrike" dirty="0">
                  <a:solidFill>
                    <a:srgbClr val="00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A1D99F-7D08-F42F-C2F0-06CF21E70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006" y="1178639"/>
                <a:ext cx="3489198" cy="338554"/>
              </a:xfrm>
              <a:prstGeom prst="rect">
                <a:avLst/>
              </a:prstGeom>
              <a:blipFill>
                <a:blip r:embed="rId2"/>
                <a:stretch>
                  <a:fillRect b="-68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8C47C2D-412D-B8E9-CF69-71B103860F03}"/>
              </a:ext>
            </a:extLst>
          </p:cNvPr>
          <p:cNvSpPr txBox="1"/>
          <p:nvPr/>
        </p:nvSpPr>
        <p:spPr>
          <a:xfrm>
            <a:off x="273378" y="1163250"/>
            <a:ext cx="111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start: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74BBF4-8533-C1B8-8FC5-18870DE9A827}"/>
              </a:ext>
            </a:extLst>
          </p:cNvPr>
          <p:cNvSpPr txBox="1"/>
          <p:nvPr/>
        </p:nvSpPr>
        <p:spPr>
          <a:xfrm>
            <a:off x="9002598" y="978584"/>
            <a:ext cx="24155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homogeneous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equation of motion for </a:t>
            </a: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isotropic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, </a:t>
            </a: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linearly elastic</a:t>
            </a:r>
            <a:r>
              <a:rPr kumimoji="0" lang="en-US" altLang="en-US" sz="1400" b="1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medium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BF7430-097B-025D-7AD5-851C2CF37472}"/>
                  </a:ext>
                </a:extLst>
              </p:cNvPr>
              <p:cNvSpPr txBox="1"/>
              <p:nvPr/>
            </p:nvSpPr>
            <p:spPr>
              <a:xfrm>
                <a:off x="5261924" y="2307040"/>
                <a:ext cx="1668149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BF7430-097B-025D-7AD5-851C2CF37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924" y="2307040"/>
                <a:ext cx="1668149" cy="276999"/>
              </a:xfrm>
              <a:prstGeom prst="rect">
                <a:avLst/>
              </a:prstGeom>
              <a:blipFill>
                <a:blip r:embed="rId3"/>
                <a:stretch>
                  <a:fillRect l="-1449" r="-2899" b="-4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03C0C57-A16E-4141-8151-92D34B4682CD}"/>
              </a:ext>
            </a:extLst>
          </p:cNvPr>
          <p:cNvSpPr txBox="1"/>
          <p:nvPr/>
        </p:nvSpPr>
        <p:spPr>
          <a:xfrm>
            <a:off x="9002598" y="2316467"/>
            <a:ext cx="2415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Potential wavefields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D9611-358B-FC38-EF3A-2D82AA4B4C46}"/>
              </a:ext>
            </a:extLst>
          </p:cNvPr>
          <p:cNvSpPr txBox="1"/>
          <p:nvPr/>
        </p:nvSpPr>
        <p:spPr>
          <a:xfrm>
            <a:off x="273378" y="2316467"/>
            <a:ext cx="1263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u?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3E444A-3A68-167C-E71E-2D77F2149443}"/>
                  </a:ext>
                </a:extLst>
              </p:cNvPr>
              <p:cNvSpPr txBox="1"/>
              <p:nvPr/>
            </p:nvSpPr>
            <p:spPr>
              <a:xfrm>
                <a:off x="4977620" y="2779043"/>
                <a:ext cx="1765804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b="0" dirty="0"/>
                  <a:t>Or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3E444A-3A68-167C-E71E-2D77F2149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620" y="2779043"/>
                <a:ext cx="1765804" cy="298415"/>
              </a:xfrm>
              <a:prstGeom prst="rect">
                <a:avLst/>
              </a:prstGeom>
              <a:blipFill>
                <a:blip r:embed="rId4"/>
                <a:stretch>
                  <a:fillRect l="-7958" t="-22449" r="-1730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E978B45-A429-B163-EB52-D45EE09F0515}"/>
              </a:ext>
            </a:extLst>
          </p:cNvPr>
          <p:cNvCxnSpPr>
            <a:cxnSpLocks/>
          </p:cNvCxnSpPr>
          <p:nvPr/>
        </p:nvCxnSpPr>
        <p:spPr>
          <a:xfrm>
            <a:off x="987776" y="443640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1FEF6C0-B42F-9137-B882-807FF81ED472}"/>
              </a:ext>
            </a:extLst>
          </p:cNvPr>
          <p:cNvCxnSpPr>
            <a:cxnSpLocks/>
          </p:cNvCxnSpPr>
          <p:nvPr/>
        </p:nvCxnSpPr>
        <p:spPr>
          <a:xfrm>
            <a:off x="986958" y="4431069"/>
            <a:ext cx="0" cy="548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ECC7253-7DEA-B1E2-683B-1851C21B1DD9}"/>
              </a:ext>
            </a:extLst>
          </p:cNvPr>
          <p:cNvSpPr txBox="1"/>
          <p:nvPr/>
        </p:nvSpPr>
        <p:spPr>
          <a:xfrm>
            <a:off x="833936" y="493409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BC5DF8-2F3D-FA56-EED0-538586D6588D}"/>
              </a:ext>
            </a:extLst>
          </p:cNvPr>
          <p:cNvSpPr txBox="1"/>
          <p:nvPr/>
        </p:nvSpPr>
        <p:spPr>
          <a:xfrm>
            <a:off x="1457320" y="42464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E2DFF1-9859-3DBC-5C09-A7D5D2117F9D}"/>
                  </a:ext>
                </a:extLst>
              </p:cNvPr>
              <p:cNvSpPr txBox="1"/>
              <p:nvPr/>
            </p:nvSpPr>
            <p:spPr>
              <a:xfrm>
                <a:off x="3491946" y="4089813"/>
                <a:ext cx="52081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Simplify algebra: 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Wave propagation only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plane</a:t>
                </a:r>
              </a:p>
              <a:p>
                <a:pPr algn="ctr"/>
                <a:r>
                  <a:rPr lang="en-US" dirty="0"/>
                  <a:t>There is no change in wavefield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direction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E2DFF1-9859-3DBC-5C09-A7D5D2117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946" y="4089813"/>
                <a:ext cx="5208104" cy="1200329"/>
              </a:xfrm>
              <a:prstGeom prst="rect">
                <a:avLst/>
              </a:prstGeom>
              <a:blipFill>
                <a:blip r:embed="rId5"/>
                <a:stretch>
                  <a:fillRect t="-2538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F22574-C0CD-B3C1-2C15-A62661560B5E}"/>
                  </a:ext>
                </a:extLst>
              </p:cNvPr>
              <p:cNvSpPr txBox="1"/>
              <p:nvPr/>
            </p:nvSpPr>
            <p:spPr>
              <a:xfrm>
                <a:off x="3047170" y="5437658"/>
                <a:ext cx="6097656" cy="664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F22574-C0CD-B3C1-2C15-A62661560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0" y="5437658"/>
                <a:ext cx="6097656" cy="6643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D84F4B9-A8F3-782C-5FC7-AD47F613AB86}"/>
              </a:ext>
            </a:extLst>
          </p:cNvPr>
          <p:cNvSpPr/>
          <p:nvPr/>
        </p:nvSpPr>
        <p:spPr>
          <a:xfrm>
            <a:off x="273378" y="742950"/>
            <a:ext cx="11645241" cy="250316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07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2">
            <a:extLst>
              <a:ext uri="{FF2B5EF4-FFF2-40B4-BE49-F238E27FC236}">
                <a16:creationId xmlns:a16="http://schemas.microsoft.com/office/drawing/2014/main" id="{50D582B7-3CF9-13D8-5E5C-3FE5E62848BA}"/>
              </a:ext>
            </a:extLst>
          </p:cNvPr>
          <p:cNvSpPr/>
          <p:nvPr/>
        </p:nvSpPr>
        <p:spPr>
          <a:xfrm>
            <a:off x="1006286" y="4448912"/>
            <a:ext cx="548640" cy="548639"/>
          </a:xfrm>
          <a:custGeom>
            <a:avLst/>
            <a:gdLst>
              <a:gd name="connsiteX0" fmla="*/ 0 w 3291840"/>
              <a:gd name="connsiteY0" fmla="*/ 0 h 3291840"/>
              <a:gd name="connsiteX1" fmla="*/ 3291840 w 3291840"/>
              <a:gd name="connsiteY1" fmla="*/ 0 h 3291840"/>
              <a:gd name="connsiteX2" fmla="*/ 3291840 w 3291840"/>
              <a:gd name="connsiteY2" fmla="*/ 3291840 h 3291840"/>
              <a:gd name="connsiteX3" fmla="*/ 0 w 3291840"/>
              <a:gd name="connsiteY3" fmla="*/ 3291840 h 3291840"/>
              <a:gd name="connsiteX4" fmla="*/ 0 w 3291840"/>
              <a:gd name="connsiteY4" fmla="*/ 0 h 3291840"/>
              <a:gd name="connsiteX0" fmla="*/ 12585 w 3304425"/>
              <a:gd name="connsiteY0" fmla="*/ 0 h 3291840"/>
              <a:gd name="connsiteX1" fmla="*/ 3304425 w 3304425"/>
              <a:gd name="connsiteY1" fmla="*/ 0 h 3291840"/>
              <a:gd name="connsiteX2" fmla="*/ 3304425 w 3304425"/>
              <a:gd name="connsiteY2" fmla="*/ 3291840 h 3291840"/>
              <a:gd name="connsiteX3" fmla="*/ 12585 w 3304425"/>
              <a:gd name="connsiteY3" fmla="*/ 3291840 h 3291840"/>
              <a:gd name="connsiteX4" fmla="*/ 0 w 3304425"/>
              <a:gd name="connsiteY4" fmla="*/ 1709531 h 3291840"/>
              <a:gd name="connsiteX5" fmla="*/ 12585 w 3304425"/>
              <a:gd name="connsiteY5" fmla="*/ 0 h 3291840"/>
              <a:gd name="connsiteX0" fmla="*/ 12585 w 3304425"/>
              <a:gd name="connsiteY0" fmla="*/ 0 h 3291840"/>
              <a:gd name="connsiteX1" fmla="*/ 3304425 w 3304425"/>
              <a:gd name="connsiteY1" fmla="*/ 0 h 3291840"/>
              <a:gd name="connsiteX2" fmla="*/ 3299792 w 3304425"/>
              <a:gd name="connsiteY2" fmla="*/ 1709531 h 3291840"/>
              <a:gd name="connsiteX3" fmla="*/ 3304425 w 3304425"/>
              <a:gd name="connsiteY3" fmla="*/ 3291840 h 3291840"/>
              <a:gd name="connsiteX4" fmla="*/ 12585 w 3304425"/>
              <a:gd name="connsiteY4" fmla="*/ 3291840 h 3291840"/>
              <a:gd name="connsiteX5" fmla="*/ 0 w 3304425"/>
              <a:gd name="connsiteY5" fmla="*/ 1709531 h 3291840"/>
              <a:gd name="connsiteX6" fmla="*/ 12585 w 3304425"/>
              <a:gd name="connsiteY6" fmla="*/ 0 h 3291840"/>
              <a:gd name="connsiteX0" fmla="*/ 12585 w 3304425"/>
              <a:gd name="connsiteY0" fmla="*/ 0 h 3291840"/>
              <a:gd name="connsiteX1" fmla="*/ 3299792 w 3304425"/>
              <a:gd name="connsiteY1" fmla="*/ 1709531 h 3291840"/>
              <a:gd name="connsiteX2" fmla="*/ 3304425 w 3304425"/>
              <a:gd name="connsiteY2" fmla="*/ 3291840 h 3291840"/>
              <a:gd name="connsiteX3" fmla="*/ 12585 w 3304425"/>
              <a:gd name="connsiteY3" fmla="*/ 3291840 h 3291840"/>
              <a:gd name="connsiteX4" fmla="*/ 0 w 3304425"/>
              <a:gd name="connsiteY4" fmla="*/ 1709531 h 3291840"/>
              <a:gd name="connsiteX5" fmla="*/ 12585 w 3304425"/>
              <a:gd name="connsiteY5" fmla="*/ 0 h 3291840"/>
              <a:gd name="connsiteX0" fmla="*/ 0 w 3304425"/>
              <a:gd name="connsiteY0" fmla="*/ 0 h 1582309"/>
              <a:gd name="connsiteX1" fmla="*/ 3299792 w 3304425"/>
              <a:gd name="connsiteY1" fmla="*/ 0 h 1582309"/>
              <a:gd name="connsiteX2" fmla="*/ 3304425 w 3304425"/>
              <a:gd name="connsiteY2" fmla="*/ 1582309 h 1582309"/>
              <a:gd name="connsiteX3" fmla="*/ 12585 w 3304425"/>
              <a:gd name="connsiteY3" fmla="*/ 1582309 h 1582309"/>
              <a:gd name="connsiteX4" fmla="*/ 0 w 3304425"/>
              <a:gd name="connsiteY4" fmla="*/ 0 h 158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4425" h="1582309">
                <a:moveTo>
                  <a:pt x="0" y="0"/>
                </a:moveTo>
                <a:lnTo>
                  <a:pt x="3299792" y="0"/>
                </a:lnTo>
                <a:cubicBezTo>
                  <a:pt x="3301336" y="527436"/>
                  <a:pt x="3302881" y="1054873"/>
                  <a:pt x="3304425" y="1582309"/>
                </a:cubicBezTo>
                <a:lnTo>
                  <a:pt x="12585" y="158230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A1D99F-7D08-F42F-C2F0-06CF21E7018F}"/>
                  </a:ext>
                </a:extLst>
              </p:cNvPr>
              <p:cNvSpPr txBox="1"/>
              <p:nvPr/>
            </p:nvSpPr>
            <p:spPr>
              <a:xfrm>
                <a:off x="4510006" y="1178639"/>
                <a:ext cx="3489198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𝜌</m:t>
                      </m:r>
                      <m:acc>
                        <m:accPr>
                          <m:chr m:val="̈"/>
                          <m:ctrlPr>
                            <a:rPr lang="en-US" sz="1600" b="1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acc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sz="16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𝛁</m:t>
                      </m:r>
                      <m:d>
                        <m:dPr>
                          <m:ctrlPr>
                            <a:rPr lang="en-US" sz="1600" b="1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n-US" sz="1600" b="1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1" i="1" u="none" strike="noStrike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6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sz="16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𝛁</m:t>
                      </m:r>
                      <m:r>
                        <a:rPr lang="en-US" sz="16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16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u="none" strike="noStrike" dirty="0">
                  <a:solidFill>
                    <a:srgbClr val="00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A1D99F-7D08-F42F-C2F0-06CF21E70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006" y="1178639"/>
                <a:ext cx="3489198" cy="338554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8C47C2D-412D-B8E9-CF69-71B103860F03}"/>
              </a:ext>
            </a:extLst>
          </p:cNvPr>
          <p:cNvSpPr txBox="1"/>
          <p:nvPr/>
        </p:nvSpPr>
        <p:spPr>
          <a:xfrm>
            <a:off x="273378" y="1163250"/>
            <a:ext cx="111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start: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74BBF4-8533-C1B8-8FC5-18870DE9A827}"/>
              </a:ext>
            </a:extLst>
          </p:cNvPr>
          <p:cNvSpPr txBox="1"/>
          <p:nvPr/>
        </p:nvSpPr>
        <p:spPr>
          <a:xfrm>
            <a:off x="9002598" y="978584"/>
            <a:ext cx="24155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homogeneous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equation of motion for </a:t>
            </a: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isotropic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, </a:t>
            </a: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linearly elastic</a:t>
            </a:r>
            <a:r>
              <a:rPr kumimoji="0" lang="en-US" altLang="en-US" sz="1400" b="1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medium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BF7430-097B-025D-7AD5-851C2CF37472}"/>
                  </a:ext>
                </a:extLst>
              </p:cNvPr>
              <p:cNvSpPr txBox="1"/>
              <p:nvPr/>
            </p:nvSpPr>
            <p:spPr>
              <a:xfrm>
                <a:off x="5261924" y="2307040"/>
                <a:ext cx="1668149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BF7430-097B-025D-7AD5-851C2CF37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924" y="2307040"/>
                <a:ext cx="1668149" cy="276999"/>
              </a:xfrm>
              <a:prstGeom prst="rect">
                <a:avLst/>
              </a:prstGeom>
              <a:blipFill>
                <a:blip r:embed="rId4"/>
                <a:stretch>
                  <a:fillRect l="-1449" r="-2899" b="-4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03C0C57-A16E-4141-8151-92D34B4682CD}"/>
              </a:ext>
            </a:extLst>
          </p:cNvPr>
          <p:cNvSpPr txBox="1"/>
          <p:nvPr/>
        </p:nvSpPr>
        <p:spPr>
          <a:xfrm>
            <a:off x="9002598" y="2316467"/>
            <a:ext cx="2415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Potential wavefields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D9611-358B-FC38-EF3A-2D82AA4B4C46}"/>
              </a:ext>
            </a:extLst>
          </p:cNvPr>
          <p:cNvSpPr txBox="1"/>
          <p:nvPr/>
        </p:nvSpPr>
        <p:spPr>
          <a:xfrm>
            <a:off x="273378" y="2316467"/>
            <a:ext cx="1263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u?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3E444A-3A68-167C-E71E-2D77F2149443}"/>
                  </a:ext>
                </a:extLst>
              </p:cNvPr>
              <p:cNvSpPr txBox="1"/>
              <p:nvPr/>
            </p:nvSpPr>
            <p:spPr>
              <a:xfrm>
                <a:off x="4977620" y="2779043"/>
                <a:ext cx="1765804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b="0" dirty="0"/>
                  <a:t>Or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3E444A-3A68-167C-E71E-2D77F2149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620" y="2779043"/>
                <a:ext cx="1765804" cy="298415"/>
              </a:xfrm>
              <a:prstGeom prst="rect">
                <a:avLst/>
              </a:prstGeom>
              <a:blipFill>
                <a:blip r:embed="rId5"/>
                <a:stretch>
                  <a:fillRect l="-7958" t="-22449" r="-1730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E978B45-A429-B163-EB52-D45EE09F0515}"/>
              </a:ext>
            </a:extLst>
          </p:cNvPr>
          <p:cNvCxnSpPr>
            <a:cxnSpLocks/>
          </p:cNvCxnSpPr>
          <p:nvPr/>
        </p:nvCxnSpPr>
        <p:spPr>
          <a:xfrm>
            <a:off x="987776" y="443640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1FEF6C0-B42F-9137-B882-807FF81ED472}"/>
              </a:ext>
            </a:extLst>
          </p:cNvPr>
          <p:cNvCxnSpPr>
            <a:cxnSpLocks/>
          </p:cNvCxnSpPr>
          <p:nvPr/>
        </p:nvCxnSpPr>
        <p:spPr>
          <a:xfrm>
            <a:off x="986958" y="4431069"/>
            <a:ext cx="0" cy="548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ECC7253-7DEA-B1E2-683B-1851C21B1DD9}"/>
              </a:ext>
            </a:extLst>
          </p:cNvPr>
          <p:cNvSpPr txBox="1"/>
          <p:nvPr/>
        </p:nvSpPr>
        <p:spPr>
          <a:xfrm>
            <a:off x="833936" y="493409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BC5DF8-2F3D-FA56-EED0-538586D6588D}"/>
              </a:ext>
            </a:extLst>
          </p:cNvPr>
          <p:cNvSpPr txBox="1"/>
          <p:nvPr/>
        </p:nvSpPr>
        <p:spPr>
          <a:xfrm>
            <a:off x="1457320" y="42464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575F75-C78E-482F-4482-D76B7C5167A0}"/>
                  </a:ext>
                </a:extLst>
              </p:cNvPr>
              <p:cNvSpPr txBox="1"/>
              <p:nvPr/>
            </p:nvSpPr>
            <p:spPr>
              <a:xfrm>
                <a:off x="2785162" y="3973082"/>
                <a:ext cx="542885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∇Φ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𝜕𝜙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𝜕𝜙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𝜕𝜙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575F75-C78E-482F-4482-D76B7C516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162" y="3973082"/>
                <a:ext cx="5428858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08B64BC-8A7B-7D44-C2A6-7BC4185D5230}"/>
                  </a:ext>
                </a:extLst>
              </p:cNvPr>
              <p:cNvSpPr txBox="1"/>
              <p:nvPr/>
            </p:nvSpPr>
            <p:spPr>
              <a:xfrm>
                <a:off x="2785162" y="4731416"/>
                <a:ext cx="762728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08B64BC-8A7B-7D44-C2A6-7BC4185D5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162" y="4731416"/>
                <a:ext cx="7627280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E540EF2-2498-CBE8-7AF2-83ADEBAFE62C}"/>
              </a:ext>
            </a:extLst>
          </p:cNvPr>
          <p:cNvSpPr/>
          <p:nvPr/>
        </p:nvSpPr>
        <p:spPr>
          <a:xfrm>
            <a:off x="273378" y="742950"/>
            <a:ext cx="11645241" cy="250316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11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A1D99F-7D08-F42F-C2F0-06CF21E7018F}"/>
                  </a:ext>
                </a:extLst>
              </p:cNvPr>
              <p:cNvSpPr txBox="1"/>
              <p:nvPr/>
            </p:nvSpPr>
            <p:spPr>
              <a:xfrm>
                <a:off x="4510006" y="1178639"/>
                <a:ext cx="3489198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𝜌</m:t>
                      </m:r>
                      <m:acc>
                        <m:accPr>
                          <m:chr m:val="̈"/>
                          <m:ctrlPr>
                            <a:rPr lang="en-US" sz="1600" b="1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acc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sz="16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𝛁</m:t>
                      </m:r>
                      <m:d>
                        <m:dPr>
                          <m:ctrlPr>
                            <a:rPr lang="en-US" sz="1600" b="1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n-US" sz="1600" b="1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1" i="1" u="none" strike="noStrike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6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sz="16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𝛁</m:t>
                      </m:r>
                      <m:r>
                        <a:rPr lang="en-US" sz="16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16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u="none" strike="noStrike" dirty="0">
                  <a:solidFill>
                    <a:srgbClr val="00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A1D99F-7D08-F42F-C2F0-06CF21E70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006" y="1178639"/>
                <a:ext cx="3489198" cy="338554"/>
              </a:xfrm>
              <a:prstGeom prst="rect">
                <a:avLst/>
              </a:prstGeom>
              <a:blipFill>
                <a:blip r:embed="rId2"/>
                <a:stretch>
                  <a:fillRect b="-68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8C47C2D-412D-B8E9-CF69-71B103860F03}"/>
              </a:ext>
            </a:extLst>
          </p:cNvPr>
          <p:cNvSpPr txBox="1"/>
          <p:nvPr/>
        </p:nvSpPr>
        <p:spPr>
          <a:xfrm>
            <a:off x="273378" y="1163250"/>
            <a:ext cx="111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start: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74BBF4-8533-C1B8-8FC5-18870DE9A827}"/>
              </a:ext>
            </a:extLst>
          </p:cNvPr>
          <p:cNvSpPr txBox="1"/>
          <p:nvPr/>
        </p:nvSpPr>
        <p:spPr>
          <a:xfrm>
            <a:off x="9002598" y="978584"/>
            <a:ext cx="24155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homogeneous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equation of motion for </a:t>
            </a: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isotropic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, </a:t>
            </a: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linearly elastic</a:t>
            </a:r>
            <a:r>
              <a:rPr kumimoji="0" lang="en-US" altLang="en-US" sz="1400" b="1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medium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BF7430-097B-025D-7AD5-851C2CF37472}"/>
                  </a:ext>
                </a:extLst>
              </p:cNvPr>
              <p:cNvSpPr txBox="1"/>
              <p:nvPr/>
            </p:nvSpPr>
            <p:spPr>
              <a:xfrm>
                <a:off x="5261924" y="2307040"/>
                <a:ext cx="1668149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BF7430-097B-025D-7AD5-851C2CF37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924" y="2307040"/>
                <a:ext cx="1668149" cy="276999"/>
              </a:xfrm>
              <a:prstGeom prst="rect">
                <a:avLst/>
              </a:prstGeom>
              <a:blipFill>
                <a:blip r:embed="rId3"/>
                <a:stretch>
                  <a:fillRect l="-1449" r="-2899" b="-4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03C0C57-A16E-4141-8151-92D34B4682CD}"/>
              </a:ext>
            </a:extLst>
          </p:cNvPr>
          <p:cNvSpPr txBox="1"/>
          <p:nvPr/>
        </p:nvSpPr>
        <p:spPr>
          <a:xfrm>
            <a:off x="9002598" y="2316467"/>
            <a:ext cx="2415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Potential wavefields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D9611-358B-FC38-EF3A-2D82AA4B4C46}"/>
              </a:ext>
            </a:extLst>
          </p:cNvPr>
          <p:cNvSpPr txBox="1"/>
          <p:nvPr/>
        </p:nvSpPr>
        <p:spPr>
          <a:xfrm>
            <a:off x="273378" y="2316467"/>
            <a:ext cx="1263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u?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3E444A-3A68-167C-E71E-2D77F2149443}"/>
                  </a:ext>
                </a:extLst>
              </p:cNvPr>
              <p:cNvSpPr txBox="1"/>
              <p:nvPr/>
            </p:nvSpPr>
            <p:spPr>
              <a:xfrm>
                <a:off x="4977620" y="2779043"/>
                <a:ext cx="1765804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b="0" dirty="0"/>
                  <a:t>Or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3E444A-3A68-167C-E71E-2D77F2149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620" y="2779043"/>
                <a:ext cx="1765804" cy="298415"/>
              </a:xfrm>
              <a:prstGeom prst="rect">
                <a:avLst/>
              </a:prstGeom>
              <a:blipFill>
                <a:blip r:embed="rId4"/>
                <a:stretch>
                  <a:fillRect l="-7958" t="-22449" r="-1730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2C1B7370-1282-A6B5-FD91-06641DB936DD}"/>
              </a:ext>
            </a:extLst>
          </p:cNvPr>
          <p:cNvSpPr/>
          <p:nvPr/>
        </p:nvSpPr>
        <p:spPr>
          <a:xfrm>
            <a:off x="987776" y="4692263"/>
            <a:ext cx="402573" cy="387019"/>
          </a:xfrm>
          <a:custGeom>
            <a:avLst/>
            <a:gdLst>
              <a:gd name="connsiteX0" fmla="*/ 0 w 3291840"/>
              <a:gd name="connsiteY0" fmla="*/ 0 h 3291840"/>
              <a:gd name="connsiteX1" fmla="*/ 3291840 w 3291840"/>
              <a:gd name="connsiteY1" fmla="*/ 0 h 3291840"/>
              <a:gd name="connsiteX2" fmla="*/ 3291840 w 3291840"/>
              <a:gd name="connsiteY2" fmla="*/ 3291840 h 3291840"/>
              <a:gd name="connsiteX3" fmla="*/ 0 w 3291840"/>
              <a:gd name="connsiteY3" fmla="*/ 3291840 h 3291840"/>
              <a:gd name="connsiteX4" fmla="*/ 0 w 3291840"/>
              <a:gd name="connsiteY4" fmla="*/ 0 h 3291840"/>
              <a:gd name="connsiteX0" fmla="*/ 12585 w 3304425"/>
              <a:gd name="connsiteY0" fmla="*/ 0 h 3291840"/>
              <a:gd name="connsiteX1" fmla="*/ 3304425 w 3304425"/>
              <a:gd name="connsiteY1" fmla="*/ 0 h 3291840"/>
              <a:gd name="connsiteX2" fmla="*/ 3304425 w 3304425"/>
              <a:gd name="connsiteY2" fmla="*/ 3291840 h 3291840"/>
              <a:gd name="connsiteX3" fmla="*/ 12585 w 3304425"/>
              <a:gd name="connsiteY3" fmla="*/ 3291840 h 3291840"/>
              <a:gd name="connsiteX4" fmla="*/ 0 w 3304425"/>
              <a:gd name="connsiteY4" fmla="*/ 1709531 h 3291840"/>
              <a:gd name="connsiteX5" fmla="*/ 12585 w 3304425"/>
              <a:gd name="connsiteY5" fmla="*/ 0 h 3291840"/>
              <a:gd name="connsiteX0" fmla="*/ 12585 w 3304425"/>
              <a:gd name="connsiteY0" fmla="*/ 0 h 3291840"/>
              <a:gd name="connsiteX1" fmla="*/ 3304425 w 3304425"/>
              <a:gd name="connsiteY1" fmla="*/ 0 h 3291840"/>
              <a:gd name="connsiteX2" fmla="*/ 3299792 w 3304425"/>
              <a:gd name="connsiteY2" fmla="*/ 1709531 h 3291840"/>
              <a:gd name="connsiteX3" fmla="*/ 3304425 w 3304425"/>
              <a:gd name="connsiteY3" fmla="*/ 3291840 h 3291840"/>
              <a:gd name="connsiteX4" fmla="*/ 12585 w 3304425"/>
              <a:gd name="connsiteY4" fmla="*/ 3291840 h 3291840"/>
              <a:gd name="connsiteX5" fmla="*/ 0 w 3304425"/>
              <a:gd name="connsiteY5" fmla="*/ 1709531 h 3291840"/>
              <a:gd name="connsiteX6" fmla="*/ 12585 w 3304425"/>
              <a:gd name="connsiteY6" fmla="*/ 0 h 3291840"/>
              <a:gd name="connsiteX0" fmla="*/ 12585 w 3304425"/>
              <a:gd name="connsiteY0" fmla="*/ 0 h 3291840"/>
              <a:gd name="connsiteX1" fmla="*/ 3299792 w 3304425"/>
              <a:gd name="connsiteY1" fmla="*/ 1709531 h 3291840"/>
              <a:gd name="connsiteX2" fmla="*/ 3304425 w 3304425"/>
              <a:gd name="connsiteY2" fmla="*/ 3291840 h 3291840"/>
              <a:gd name="connsiteX3" fmla="*/ 12585 w 3304425"/>
              <a:gd name="connsiteY3" fmla="*/ 3291840 h 3291840"/>
              <a:gd name="connsiteX4" fmla="*/ 0 w 3304425"/>
              <a:gd name="connsiteY4" fmla="*/ 1709531 h 3291840"/>
              <a:gd name="connsiteX5" fmla="*/ 12585 w 3304425"/>
              <a:gd name="connsiteY5" fmla="*/ 0 h 3291840"/>
              <a:gd name="connsiteX0" fmla="*/ 0 w 3304425"/>
              <a:gd name="connsiteY0" fmla="*/ 0 h 1582309"/>
              <a:gd name="connsiteX1" fmla="*/ 3299792 w 3304425"/>
              <a:gd name="connsiteY1" fmla="*/ 0 h 1582309"/>
              <a:gd name="connsiteX2" fmla="*/ 3304425 w 3304425"/>
              <a:gd name="connsiteY2" fmla="*/ 1582309 h 1582309"/>
              <a:gd name="connsiteX3" fmla="*/ 12585 w 3304425"/>
              <a:gd name="connsiteY3" fmla="*/ 1582309 h 1582309"/>
              <a:gd name="connsiteX4" fmla="*/ 0 w 3304425"/>
              <a:gd name="connsiteY4" fmla="*/ 0 h 158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4425" h="1582309">
                <a:moveTo>
                  <a:pt x="0" y="0"/>
                </a:moveTo>
                <a:lnTo>
                  <a:pt x="3299792" y="0"/>
                </a:lnTo>
                <a:cubicBezTo>
                  <a:pt x="3301336" y="527436"/>
                  <a:pt x="3302881" y="1054873"/>
                  <a:pt x="3304425" y="1582309"/>
                </a:cubicBezTo>
                <a:lnTo>
                  <a:pt x="12585" y="158230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079F89E-A1B7-415D-921E-8C9B0A2254CF}"/>
              </a:ext>
            </a:extLst>
          </p:cNvPr>
          <p:cNvCxnSpPr>
            <a:cxnSpLocks/>
          </p:cNvCxnSpPr>
          <p:nvPr/>
        </p:nvCxnSpPr>
        <p:spPr>
          <a:xfrm flipH="1">
            <a:off x="553483" y="4674945"/>
            <a:ext cx="433220" cy="2668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E978B45-A429-B163-EB52-D45EE09F0515}"/>
              </a:ext>
            </a:extLst>
          </p:cNvPr>
          <p:cNvCxnSpPr>
            <a:cxnSpLocks/>
          </p:cNvCxnSpPr>
          <p:nvPr/>
        </p:nvCxnSpPr>
        <p:spPr>
          <a:xfrm>
            <a:off x="987776" y="4674944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1FEF6C0-B42F-9137-B882-807FF81ED472}"/>
              </a:ext>
            </a:extLst>
          </p:cNvPr>
          <p:cNvCxnSpPr>
            <a:cxnSpLocks/>
          </p:cNvCxnSpPr>
          <p:nvPr/>
        </p:nvCxnSpPr>
        <p:spPr>
          <a:xfrm>
            <a:off x="986958" y="4669606"/>
            <a:ext cx="0" cy="548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ECC7253-7DEA-B1E2-683B-1851C21B1DD9}"/>
              </a:ext>
            </a:extLst>
          </p:cNvPr>
          <p:cNvSpPr txBox="1"/>
          <p:nvPr/>
        </p:nvSpPr>
        <p:spPr>
          <a:xfrm>
            <a:off x="833936" y="517263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BC5DF8-2F3D-FA56-EED0-538586D6588D}"/>
              </a:ext>
            </a:extLst>
          </p:cNvPr>
          <p:cNvSpPr txBox="1"/>
          <p:nvPr/>
        </p:nvSpPr>
        <p:spPr>
          <a:xfrm>
            <a:off x="1457320" y="448494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3502D76-0783-02B1-BF57-C2CB7A8DDA70}"/>
              </a:ext>
            </a:extLst>
          </p:cNvPr>
          <p:cNvSpPr txBox="1"/>
          <p:nvPr/>
        </p:nvSpPr>
        <p:spPr>
          <a:xfrm>
            <a:off x="310187" y="482587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24E41A-0094-C655-212A-041206963E22}"/>
                  </a:ext>
                </a:extLst>
              </p:cNvPr>
              <p:cNvSpPr txBox="1"/>
              <p:nvPr/>
            </p:nvSpPr>
            <p:spPr>
              <a:xfrm>
                <a:off x="2665533" y="4669606"/>
                <a:ext cx="702660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24E41A-0094-C655-212A-041206963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533" y="4669606"/>
                <a:ext cx="7026604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209FAB-AE89-E051-55AB-D287BC1630B8}"/>
                  </a:ext>
                </a:extLst>
              </p:cNvPr>
              <p:cNvSpPr txBox="1"/>
              <p:nvPr/>
            </p:nvSpPr>
            <p:spPr>
              <a:xfrm>
                <a:off x="11157261" y="4345437"/>
                <a:ext cx="418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𝑆𝐻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209FAB-AE89-E051-55AB-D287BC163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7261" y="4345437"/>
                <a:ext cx="418191" cy="276999"/>
              </a:xfrm>
              <a:prstGeom prst="rect">
                <a:avLst/>
              </a:prstGeom>
              <a:blipFill>
                <a:blip r:embed="rId6"/>
                <a:stretch>
                  <a:fillRect l="-13043" r="-579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318F55-B775-E8EC-EFA5-A8B72535A7A2}"/>
                  </a:ext>
                </a:extLst>
              </p:cNvPr>
              <p:cNvSpPr txBox="1"/>
              <p:nvPr/>
            </p:nvSpPr>
            <p:spPr>
              <a:xfrm>
                <a:off x="11157261" y="4703782"/>
                <a:ext cx="4027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𝑆𝑉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318F55-B775-E8EC-EFA5-A8B72535A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7261" y="4703782"/>
                <a:ext cx="402739" cy="276999"/>
              </a:xfrm>
              <a:prstGeom prst="rect">
                <a:avLst/>
              </a:prstGeom>
              <a:blipFill>
                <a:blip r:embed="rId7"/>
                <a:stretch>
                  <a:fillRect l="-13636" r="-606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75F538-2983-9FDB-E8AA-E6480DD5B889}"/>
                  </a:ext>
                </a:extLst>
              </p:cNvPr>
              <p:cNvSpPr txBox="1"/>
              <p:nvPr/>
            </p:nvSpPr>
            <p:spPr>
              <a:xfrm>
                <a:off x="11172713" y="5062127"/>
                <a:ext cx="3135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75F538-2983-9FDB-E8AA-E6480DD5B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2713" y="5062127"/>
                <a:ext cx="313547" cy="276999"/>
              </a:xfrm>
              <a:prstGeom prst="rect">
                <a:avLst/>
              </a:prstGeom>
              <a:blipFill>
                <a:blip r:embed="rId8"/>
                <a:stretch>
                  <a:fillRect l="-19608" r="-784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D3825A2-C2D0-47C1-550F-09F6B8A05BD2}"/>
              </a:ext>
            </a:extLst>
          </p:cNvPr>
          <p:cNvSpPr/>
          <p:nvPr/>
        </p:nvSpPr>
        <p:spPr>
          <a:xfrm>
            <a:off x="273378" y="742950"/>
            <a:ext cx="11645241" cy="250316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99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9F1B054-2D07-AFFF-150A-34936AAFDA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73" t="12465" b="65703"/>
          <a:stretch/>
        </p:blipFill>
        <p:spPr>
          <a:xfrm>
            <a:off x="9880335" y="5305331"/>
            <a:ext cx="2223892" cy="139317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6583B54-468D-7839-00CC-DDBA5801C289}"/>
              </a:ext>
            </a:extLst>
          </p:cNvPr>
          <p:cNvGrpSpPr/>
          <p:nvPr/>
        </p:nvGrpSpPr>
        <p:grpSpPr>
          <a:xfrm>
            <a:off x="4199275" y="751436"/>
            <a:ext cx="7992725" cy="4553895"/>
            <a:chOff x="4199275" y="751436"/>
            <a:chExt cx="7992725" cy="45538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A05FAB-13CD-0307-5DFC-287EA88C3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724" b="21756"/>
            <a:stretch/>
          </p:blipFill>
          <p:spPr>
            <a:xfrm>
              <a:off x="4199275" y="857250"/>
              <a:ext cx="7992725" cy="4448081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4123F9-7410-EA04-5C54-75E33CF63B99}"/>
                </a:ext>
              </a:extLst>
            </p:cNvPr>
            <p:cNvSpPr/>
            <p:nvPr/>
          </p:nvSpPr>
          <p:spPr>
            <a:xfrm>
              <a:off x="8157171" y="751436"/>
              <a:ext cx="3839322" cy="19283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9E36340-4C66-5DBF-15F6-532A10DF5B01}"/>
                </a:ext>
              </a:extLst>
            </p:cNvPr>
            <p:cNvSpPr/>
            <p:nvPr/>
          </p:nvSpPr>
          <p:spPr>
            <a:xfrm>
              <a:off x="8023860" y="751436"/>
              <a:ext cx="140191" cy="448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F1B5BF2-24A2-2291-054F-83A67BEFC12B}"/>
              </a:ext>
            </a:extLst>
          </p:cNvPr>
          <p:cNvSpPr/>
          <p:nvPr/>
        </p:nvSpPr>
        <p:spPr>
          <a:xfrm>
            <a:off x="8157172" y="3320496"/>
            <a:ext cx="1429037" cy="10991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3533EF-D00F-BAFD-18EE-CD1AC1F47554}"/>
              </a:ext>
            </a:extLst>
          </p:cNvPr>
          <p:cNvSpPr/>
          <p:nvPr/>
        </p:nvSpPr>
        <p:spPr>
          <a:xfrm>
            <a:off x="8082524" y="2585780"/>
            <a:ext cx="3998985" cy="4272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EE477-1D52-E42C-0ECF-A8FFCC626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54" y="1386783"/>
            <a:ext cx="4210626" cy="17850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840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A1D99F-7D08-F42F-C2F0-06CF21E7018F}"/>
                  </a:ext>
                </a:extLst>
              </p:cNvPr>
              <p:cNvSpPr txBox="1"/>
              <p:nvPr/>
            </p:nvSpPr>
            <p:spPr>
              <a:xfrm>
                <a:off x="4510006" y="1178639"/>
                <a:ext cx="3489198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𝜌</m:t>
                      </m:r>
                      <m:acc>
                        <m:accPr>
                          <m:chr m:val="̈"/>
                          <m:ctrlPr>
                            <a:rPr lang="en-US" sz="1600" b="1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acc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sz="16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𝛁</m:t>
                      </m:r>
                      <m:d>
                        <m:dPr>
                          <m:ctrlPr>
                            <a:rPr lang="en-US" sz="1600" b="1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n-US" sz="1600" b="1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1" i="1" u="none" strike="noStrike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6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sz="16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𝛁</m:t>
                      </m:r>
                      <m:r>
                        <a:rPr lang="en-US" sz="16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16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u="none" strike="noStrike" dirty="0">
                  <a:solidFill>
                    <a:srgbClr val="00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A1D99F-7D08-F42F-C2F0-06CF21E70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006" y="1178639"/>
                <a:ext cx="3489198" cy="338554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8C47C2D-412D-B8E9-CF69-71B103860F03}"/>
              </a:ext>
            </a:extLst>
          </p:cNvPr>
          <p:cNvSpPr txBox="1"/>
          <p:nvPr/>
        </p:nvSpPr>
        <p:spPr>
          <a:xfrm>
            <a:off x="273378" y="1163250"/>
            <a:ext cx="111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start: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74BBF4-8533-C1B8-8FC5-18870DE9A827}"/>
              </a:ext>
            </a:extLst>
          </p:cNvPr>
          <p:cNvSpPr txBox="1"/>
          <p:nvPr/>
        </p:nvSpPr>
        <p:spPr>
          <a:xfrm>
            <a:off x="9002598" y="978584"/>
            <a:ext cx="24155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homogeneous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equation of motion for </a:t>
            </a: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isotropic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, </a:t>
            </a: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linearly elastic</a:t>
            </a:r>
            <a:r>
              <a:rPr kumimoji="0" lang="en-US" altLang="en-US" sz="1400" b="1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medium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BF7430-097B-025D-7AD5-851C2CF37472}"/>
                  </a:ext>
                </a:extLst>
              </p:cNvPr>
              <p:cNvSpPr txBox="1"/>
              <p:nvPr/>
            </p:nvSpPr>
            <p:spPr>
              <a:xfrm>
                <a:off x="5261924" y="2307040"/>
                <a:ext cx="1668149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BF7430-097B-025D-7AD5-851C2CF37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924" y="2307040"/>
                <a:ext cx="1668149" cy="276999"/>
              </a:xfrm>
              <a:prstGeom prst="rect">
                <a:avLst/>
              </a:prstGeom>
              <a:blipFill>
                <a:blip r:embed="rId4"/>
                <a:stretch>
                  <a:fillRect l="-1449" r="-2899" b="-4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03C0C57-A16E-4141-8151-92D34B4682CD}"/>
              </a:ext>
            </a:extLst>
          </p:cNvPr>
          <p:cNvSpPr txBox="1"/>
          <p:nvPr/>
        </p:nvSpPr>
        <p:spPr>
          <a:xfrm>
            <a:off x="9002598" y="2316467"/>
            <a:ext cx="2415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Potential wavefields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D9611-358B-FC38-EF3A-2D82AA4B4C46}"/>
              </a:ext>
            </a:extLst>
          </p:cNvPr>
          <p:cNvSpPr txBox="1"/>
          <p:nvPr/>
        </p:nvSpPr>
        <p:spPr>
          <a:xfrm>
            <a:off x="273378" y="2316467"/>
            <a:ext cx="1263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u?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3E444A-3A68-167C-E71E-2D77F2149443}"/>
                  </a:ext>
                </a:extLst>
              </p:cNvPr>
              <p:cNvSpPr txBox="1"/>
              <p:nvPr/>
            </p:nvSpPr>
            <p:spPr>
              <a:xfrm>
                <a:off x="4977620" y="2779043"/>
                <a:ext cx="1765804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b="0" dirty="0"/>
                  <a:t>Or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3E444A-3A68-167C-E71E-2D77F2149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620" y="2779043"/>
                <a:ext cx="1765804" cy="298415"/>
              </a:xfrm>
              <a:prstGeom prst="rect">
                <a:avLst/>
              </a:prstGeom>
              <a:blipFill>
                <a:blip r:embed="rId5"/>
                <a:stretch>
                  <a:fillRect l="-7958" t="-22449" r="-1730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2C1B7370-1282-A6B5-FD91-06641DB936DD}"/>
              </a:ext>
            </a:extLst>
          </p:cNvPr>
          <p:cNvSpPr/>
          <p:nvPr/>
        </p:nvSpPr>
        <p:spPr>
          <a:xfrm>
            <a:off x="987776" y="4692263"/>
            <a:ext cx="402573" cy="387019"/>
          </a:xfrm>
          <a:custGeom>
            <a:avLst/>
            <a:gdLst>
              <a:gd name="connsiteX0" fmla="*/ 0 w 3291840"/>
              <a:gd name="connsiteY0" fmla="*/ 0 h 3291840"/>
              <a:gd name="connsiteX1" fmla="*/ 3291840 w 3291840"/>
              <a:gd name="connsiteY1" fmla="*/ 0 h 3291840"/>
              <a:gd name="connsiteX2" fmla="*/ 3291840 w 3291840"/>
              <a:gd name="connsiteY2" fmla="*/ 3291840 h 3291840"/>
              <a:gd name="connsiteX3" fmla="*/ 0 w 3291840"/>
              <a:gd name="connsiteY3" fmla="*/ 3291840 h 3291840"/>
              <a:gd name="connsiteX4" fmla="*/ 0 w 3291840"/>
              <a:gd name="connsiteY4" fmla="*/ 0 h 3291840"/>
              <a:gd name="connsiteX0" fmla="*/ 12585 w 3304425"/>
              <a:gd name="connsiteY0" fmla="*/ 0 h 3291840"/>
              <a:gd name="connsiteX1" fmla="*/ 3304425 w 3304425"/>
              <a:gd name="connsiteY1" fmla="*/ 0 h 3291840"/>
              <a:gd name="connsiteX2" fmla="*/ 3304425 w 3304425"/>
              <a:gd name="connsiteY2" fmla="*/ 3291840 h 3291840"/>
              <a:gd name="connsiteX3" fmla="*/ 12585 w 3304425"/>
              <a:gd name="connsiteY3" fmla="*/ 3291840 h 3291840"/>
              <a:gd name="connsiteX4" fmla="*/ 0 w 3304425"/>
              <a:gd name="connsiteY4" fmla="*/ 1709531 h 3291840"/>
              <a:gd name="connsiteX5" fmla="*/ 12585 w 3304425"/>
              <a:gd name="connsiteY5" fmla="*/ 0 h 3291840"/>
              <a:gd name="connsiteX0" fmla="*/ 12585 w 3304425"/>
              <a:gd name="connsiteY0" fmla="*/ 0 h 3291840"/>
              <a:gd name="connsiteX1" fmla="*/ 3304425 w 3304425"/>
              <a:gd name="connsiteY1" fmla="*/ 0 h 3291840"/>
              <a:gd name="connsiteX2" fmla="*/ 3299792 w 3304425"/>
              <a:gd name="connsiteY2" fmla="*/ 1709531 h 3291840"/>
              <a:gd name="connsiteX3" fmla="*/ 3304425 w 3304425"/>
              <a:gd name="connsiteY3" fmla="*/ 3291840 h 3291840"/>
              <a:gd name="connsiteX4" fmla="*/ 12585 w 3304425"/>
              <a:gd name="connsiteY4" fmla="*/ 3291840 h 3291840"/>
              <a:gd name="connsiteX5" fmla="*/ 0 w 3304425"/>
              <a:gd name="connsiteY5" fmla="*/ 1709531 h 3291840"/>
              <a:gd name="connsiteX6" fmla="*/ 12585 w 3304425"/>
              <a:gd name="connsiteY6" fmla="*/ 0 h 3291840"/>
              <a:gd name="connsiteX0" fmla="*/ 12585 w 3304425"/>
              <a:gd name="connsiteY0" fmla="*/ 0 h 3291840"/>
              <a:gd name="connsiteX1" fmla="*/ 3299792 w 3304425"/>
              <a:gd name="connsiteY1" fmla="*/ 1709531 h 3291840"/>
              <a:gd name="connsiteX2" fmla="*/ 3304425 w 3304425"/>
              <a:gd name="connsiteY2" fmla="*/ 3291840 h 3291840"/>
              <a:gd name="connsiteX3" fmla="*/ 12585 w 3304425"/>
              <a:gd name="connsiteY3" fmla="*/ 3291840 h 3291840"/>
              <a:gd name="connsiteX4" fmla="*/ 0 w 3304425"/>
              <a:gd name="connsiteY4" fmla="*/ 1709531 h 3291840"/>
              <a:gd name="connsiteX5" fmla="*/ 12585 w 3304425"/>
              <a:gd name="connsiteY5" fmla="*/ 0 h 3291840"/>
              <a:gd name="connsiteX0" fmla="*/ 0 w 3304425"/>
              <a:gd name="connsiteY0" fmla="*/ 0 h 1582309"/>
              <a:gd name="connsiteX1" fmla="*/ 3299792 w 3304425"/>
              <a:gd name="connsiteY1" fmla="*/ 0 h 1582309"/>
              <a:gd name="connsiteX2" fmla="*/ 3304425 w 3304425"/>
              <a:gd name="connsiteY2" fmla="*/ 1582309 h 1582309"/>
              <a:gd name="connsiteX3" fmla="*/ 12585 w 3304425"/>
              <a:gd name="connsiteY3" fmla="*/ 1582309 h 1582309"/>
              <a:gd name="connsiteX4" fmla="*/ 0 w 3304425"/>
              <a:gd name="connsiteY4" fmla="*/ 0 h 158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4425" h="1582309">
                <a:moveTo>
                  <a:pt x="0" y="0"/>
                </a:moveTo>
                <a:lnTo>
                  <a:pt x="3299792" y="0"/>
                </a:lnTo>
                <a:cubicBezTo>
                  <a:pt x="3301336" y="527436"/>
                  <a:pt x="3302881" y="1054873"/>
                  <a:pt x="3304425" y="1582309"/>
                </a:cubicBezTo>
                <a:lnTo>
                  <a:pt x="12585" y="158230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079F89E-A1B7-415D-921E-8C9B0A2254CF}"/>
              </a:ext>
            </a:extLst>
          </p:cNvPr>
          <p:cNvCxnSpPr>
            <a:cxnSpLocks/>
          </p:cNvCxnSpPr>
          <p:nvPr/>
        </p:nvCxnSpPr>
        <p:spPr>
          <a:xfrm flipH="1">
            <a:off x="553483" y="4674945"/>
            <a:ext cx="433220" cy="2668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E978B45-A429-B163-EB52-D45EE09F0515}"/>
              </a:ext>
            </a:extLst>
          </p:cNvPr>
          <p:cNvCxnSpPr>
            <a:cxnSpLocks/>
          </p:cNvCxnSpPr>
          <p:nvPr/>
        </p:nvCxnSpPr>
        <p:spPr>
          <a:xfrm>
            <a:off x="987776" y="4674944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1FEF6C0-B42F-9137-B882-807FF81ED472}"/>
              </a:ext>
            </a:extLst>
          </p:cNvPr>
          <p:cNvCxnSpPr>
            <a:cxnSpLocks/>
          </p:cNvCxnSpPr>
          <p:nvPr/>
        </p:nvCxnSpPr>
        <p:spPr>
          <a:xfrm>
            <a:off x="986958" y="4669606"/>
            <a:ext cx="0" cy="548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ECC7253-7DEA-B1E2-683B-1851C21B1DD9}"/>
              </a:ext>
            </a:extLst>
          </p:cNvPr>
          <p:cNvSpPr txBox="1"/>
          <p:nvPr/>
        </p:nvSpPr>
        <p:spPr>
          <a:xfrm>
            <a:off x="833936" y="517263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BC5DF8-2F3D-FA56-EED0-538586D6588D}"/>
              </a:ext>
            </a:extLst>
          </p:cNvPr>
          <p:cNvSpPr txBox="1"/>
          <p:nvPr/>
        </p:nvSpPr>
        <p:spPr>
          <a:xfrm>
            <a:off x="1457320" y="448494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3502D76-0783-02B1-BF57-C2CB7A8DDA70}"/>
              </a:ext>
            </a:extLst>
          </p:cNvPr>
          <p:cNvSpPr txBox="1"/>
          <p:nvPr/>
        </p:nvSpPr>
        <p:spPr>
          <a:xfrm>
            <a:off x="310187" y="482587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24E41A-0094-C655-212A-041206963E22}"/>
                  </a:ext>
                </a:extLst>
              </p:cNvPr>
              <p:cNvSpPr txBox="1"/>
              <p:nvPr/>
            </p:nvSpPr>
            <p:spPr>
              <a:xfrm>
                <a:off x="2665533" y="4669606"/>
                <a:ext cx="702660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24E41A-0094-C655-212A-041206963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533" y="4669606"/>
                <a:ext cx="7026604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209FAB-AE89-E051-55AB-D287BC1630B8}"/>
                  </a:ext>
                </a:extLst>
              </p:cNvPr>
              <p:cNvSpPr txBox="1"/>
              <p:nvPr/>
            </p:nvSpPr>
            <p:spPr>
              <a:xfrm>
                <a:off x="11157261" y="4345437"/>
                <a:ext cx="418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𝑆𝐻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209FAB-AE89-E051-55AB-D287BC163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7261" y="4345437"/>
                <a:ext cx="418191" cy="276999"/>
              </a:xfrm>
              <a:prstGeom prst="rect">
                <a:avLst/>
              </a:prstGeom>
              <a:blipFill>
                <a:blip r:embed="rId7"/>
                <a:stretch>
                  <a:fillRect l="-13043" r="-579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318F55-B775-E8EC-EFA5-A8B72535A7A2}"/>
                  </a:ext>
                </a:extLst>
              </p:cNvPr>
              <p:cNvSpPr txBox="1"/>
              <p:nvPr/>
            </p:nvSpPr>
            <p:spPr>
              <a:xfrm>
                <a:off x="11157261" y="4703782"/>
                <a:ext cx="4027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𝑆𝑉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318F55-B775-E8EC-EFA5-A8B72535A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7261" y="4703782"/>
                <a:ext cx="402739" cy="276999"/>
              </a:xfrm>
              <a:prstGeom prst="rect">
                <a:avLst/>
              </a:prstGeom>
              <a:blipFill>
                <a:blip r:embed="rId8"/>
                <a:stretch>
                  <a:fillRect l="-13636" r="-606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75F538-2983-9FDB-E8AA-E6480DD5B889}"/>
                  </a:ext>
                </a:extLst>
              </p:cNvPr>
              <p:cNvSpPr txBox="1"/>
              <p:nvPr/>
            </p:nvSpPr>
            <p:spPr>
              <a:xfrm>
                <a:off x="11172713" y="5062127"/>
                <a:ext cx="3135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75F538-2983-9FDB-E8AA-E6480DD5B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2713" y="5062127"/>
                <a:ext cx="313547" cy="276999"/>
              </a:xfrm>
              <a:prstGeom prst="rect">
                <a:avLst/>
              </a:prstGeom>
              <a:blipFill>
                <a:blip r:embed="rId9"/>
                <a:stretch>
                  <a:fillRect l="-19608" r="-784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B705FFD-1E0B-E0BA-6292-55A5DE165CD0}"/>
              </a:ext>
            </a:extLst>
          </p:cNvPr>
          <p:cNvSpPr txBox="1"/>
          <p:nvPr/>
        </p:nvSpPr>
        <p:spPr>
          <a:xfrm>
            <a:off x="4389818" y="5860539"/>
            <a:ext cx="3578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Rayleigh wave: P and SV motion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9F8817-8006-CD10-D438-E69A0C2124CF}"/>
              </a:ext>
            </a:extLst>
          </p:cNvPr>
          <p:cNvSpPr/>
          <p:nvPr/>
        </p:nvSpPr>
        <p:spPr>
          <a:xfrm>
            <a:off x="273378" y="742950"/>
            <a:ext cx="11645241" cy="250316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01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08AFFAD-0C0A-EDA4-00CE-5655403CE51C}"/>
              </a:ext>
            </a:extLst>
          </p:cNvPr>
          <p:cNvSpPr/>
          <p:nvPr/>
        </p:nvSpPr>
        <p:spPr>
          <a:xfrm>
            <a:off x="5917309" y="1975943"/>
            <a:ext cx="4171052" cy="129340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62DEDD1-A8E3-6BCC-13E6-FFB1DA70FF5C}"/>
                  </a:ext>
                </a:extLst>
              </p:cNvPr>
              <p:cNvSpPr txBox="1"/>
              <p:nvPr/>
            </p:nvSpPr>
            <p:spPr>
              <a:xfrm>
                <a:off x="8323868" y="2051454"/>
                <a:ext cx="165442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62DEDD1-A8E3-6BCC-13E6-FFB1DA70F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868" y="2051454"/>
                <a:ext cx="1654427" cy="5203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FC4F3A5-4690-7E30-30FC-3AE10D8F266E}"/>
                  </a:ext>
                </a:extLst>
              </p:cNvPr>
              <p:cNvSpPr txBox="1"/>
              <p:nvPr/>
            </p:nvSpPr>
            <p:spPr>
              <a:xfrm>
                <a:off x="8337590" y="2611280"/>
                <a:ext cx="1651541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FC4F3A5-4690-7E30-30FC-3AE10D8F2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590" y="2611280"/>
                <a:ext cx="1651541" cy="5670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A84379E-CF6D-0C11-826F-2B6BA07F787E}"/>
              </a:ext>
            </a:extLst>
          </p:cNvPr>
          <p:cNvSpPr txBox="1"/>
          <p:nvPr/>
        </p:nvSpPr>
        <p:spPr>
          <a:xfrm>
            <a:off x="5968868" y="2126987"/>
            <a:ext cx="237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wave equation: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FADF05-09AE-47A0-A524-D1FE3EB7C517}"/>
              </a:ext>
            </a:extLst>
          </p:cNvPr>
          <p:cNvSpPr txBox="1"/>
          <p:nvPr/>
        </p:nvSpPr>
        <p:spPr>
          <a:xfrm>
            <a:off x="5968867" y="2701981"/>
            <a:ext cx="238693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Vector wave equation: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252DC2-0DB7-57D0-127B-290B2CC895BE}"/>
              </a:ext>
            </a:extLst>
          </p:cNvPr>
          <p:cNvSpPr txBox="1"/>
          <p:nvPr/>
        </p:nvSpPr>
        <p:spPr>
          <a:xfrm>
            <a:off x="7155923" y="1423431"/>
            <a:ext cx="2716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Sprinkle some vector identities…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B31F16D-60F7-3955-06D7-791B43C90471}"/>
                  </a:ext>
                </a:extLst>
              </p:cNvPr>
              <p:cNvSpPr txBox="1"/>
              <p:nvPr/>
            </p:nvSpPr>
            <p:spPr>
              <a:xfrm>
                <a:off x="5917308" y="877770"/>
                <a:ext cx="1668149" cy="27699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B31F16D-60F7-3955-06D7-791B43C90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308" y="877770"/>
                <a:ext cx="1668149" cy="276999"/>
              </a:xfrm>
              <a:prstGeom prst="rect">
                <a:avLst/>
              </a:prstGeom>
              <a:blipFill>
                <a:blip r:embed="rId4"/>
                <a:stretch>
                  <a:fillRect l="-1832" r="-3297" b="-6667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C154035-898C-CC6E-9ACC-3ED92061BE68}"/>
                  </a:ext>
                </a:extLst>
              </p:cNvPr>
              <p:cNvSpPr txBox="1"/>
              <p:nvPr/>
            </p:nvSpPr>
            <p:spPr>
              <a:xfrm>
                <a:off x="5917308" y="410793"/>
                <a:ext cx="3489198" cy="33855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𝜌</m:t>
                      </m:r>
                      <m:acc>
                        <m:accPr>
                          <m:chr m:val="̈"/>
                          <m:ctrlPr>
                            <a:rPr lang="en-US" sz="1600" b="1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acc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sz="16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𝛁</m:t>
                      </m:r>
                      <m:d>
                        <m:dPr>
                          <m:ctrlPr>
                            <a:rPr lang="en-US" sz="1600" b="1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n-US" sz="1600" b="1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1" i="1" u="none" strike="noStrike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6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sz="16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𝛁</m:t>
                      </m:r>
                      <m:r>
                        <a:rPr lang="en-US" sz="16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1600" b="1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6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u="none" strike="noStrike" dirty="0">
                  <a:solidFill>
                    <a:srgbClr val="00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C154035-898C-CC6E-9ACC-3ED92061B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308" y="410793"/>
                <a:ext cx="3489198" cy="338554"/>
              </a:xfrm>
              <a:prstGeom prst="rect">
                <a:avLst/>
              </a:prstGeom>
              <a:blipFill>
                <a:blip r:embed="rId5"/>
                <a:stretch>
                  <a:fillRect b="-89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Down 48">
            <a:extLst>
              <a:ext uri="{FF2B5EF4-FFF2-40B4-BE49-F238E27FC236}">
                <a16:creationId xmlns:a16="http://schemas.microsoft.com/office/drawing/2014/main" id="{0FF01B08-DBF4-2A77-9F78-F3C078343032}"/>
              </a:ext>
            </a:extLst>
          </p:cNvPr>
          <p:cNvSpPr/>
          <p:nvPr/>
        </p:nvSpPr>
        <p:spPr>
          <a:xfrm>
            <a:off x="6613640" y="1380690"/>
            <a:ext cx="365213" cy="475678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77DD5FF-123E-7AD4-F777-8DF4D7F524FF}"/>
              </a:ext>
            </a:extLst>
          </p:cNvPr>
          <p:cNvSpPr txBox="1"/>
          <p:nvPr/>
        </p:nvSpPr>
        <p:spPr>
          <a:xfrm>
            <a:off x="7151215" y="3363568"/>
            <a:ext cx="40107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 separation of variables solution, we assume the solution to each potential has a form that separates spatial and temporal dependance</a:t>
            </a:r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ABFC7B24-C3E8-9070-3A6E-5E561BC111FE}"/>
              </a:ext>
            </a:extLst>
          </p:cNvPr>
          <p:cNvSpPr/>
          <p:nvPr/>
        </p:nvSpPr>
        <p:spPr>
          <a:xfrm>
            <a:off x="6608932" y="3541543"/>
            <a:ext cx="365213" cy="475678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47CC41D-85B0-09F6-3E61-4F2F6FA8E757}"/>
                  </a:ext>
                </a:extLst>
              </p:cNvPr>
              <p:cNvSpPr txBox="1"/>
              <p:nvPr/>
            </p:nvSpPr>
            <p:spPr>
              <a:xfrm>
                <a:off x="6272672" y="4322883"/>
                <a:ext cx="15812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47CC41D-85B0-09F6-3E61-4F2F6FA8E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672" y="4322883"/>
                <a:ext cx="1581267" cy="276999"/>
              </a:xfrm>
              <a:prstGeom prst="rect">
                <a:avLst/>
              </a:prstGeom>
              <a:blipFill>
                <a:blip r:embed="rId6"/>
                <a:stretch>
                  <a:fillRect l="-1931" t="-2174" r="-540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3CD22A1A-5F38-B119-35C4-0BB880C62C8E}"/>
              </a:ext>
            </a:extLst>
          </p:cNvPr>
          <p:cNvSpPr txBox="1"/>
          <p:nvPr/>
        </p:nvSpPr>
        <p:spPr>
          <a:xfrm>
            <a:off x="7146763" y="4836032"/>
            <a:ext cx="32689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With substitutions and some math, this sets up a solution for displacement as a sum of simple harmonic waves</a:t>
            </a:r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29233CAE-890E-75A8-8B2C-53238B389C00}"/>
              </a:ext>
            </a:extLst>
          </p:cNvPr>
          <p:cNvSpPr/>
          <p:nvPr/>
        </p:nvSpPr>
        <p:spPr>
          <a:xfrm>
            <a:off x="6604480" y="5026102"/>
            <a:ext cx="365213" cy="475678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A8DB7C6-63E4-9915-46F5-1A7B6ADCA02B}"/>
                  </a:ext>
                </a:extLst>
              </p:cNvPr>
              <p:cNvSpPr txBox="1"/>
              <p:nvPr/>
            </p:nvSpPr>
            <p:spPr>
              <a:xfrm>
                <a:off x="5917308" y="5732752"/>
                <a:ext cx="5787322" cy="742447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𝐴𝑐𝑜𝑠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𝑖𝐴𝑠𝑖𝑛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A8DB7C6-63E4-9915-46F5-1A7B6ADCA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308" y="5732752"/>
                <a:ext cx="5787322" cy="7424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4627839-67A7-D078-9694-704511E551A7}"/>
                  </a:ext>
                </a:extLst>
              </p:cNvPr>
              <p:cNvSpPr txBox="1"/>
              <p:nvPr/>
            </p:nvSpPr>
            <p:spPr>
              <a:xfrm>
                <a:off x="553695" y="2701981"/>
                <a:ext cx="36159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What are the potentials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b="1" dirty="0"/>
                  <a:t>?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4627839-67A7-D078-9694-704511E55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95" y="2701981"/>
                <a:ext cx="3615985" cy="369332"/>
              </a:xfrm>
              <a:prstGeom prst="rect">
                <a:avLst/>
              </a:prstGeom>
              <a:blipFill>
                <a:blip r:embed="rId8"/>
                <a:stretch>
                  <a:fillRect l="-1518" t="-6557" r="-1180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C713F10B-A5F6-5460-9643-338B42D24FB3}"/>
              </a:ext>
            </a:extLst>
          </p:cNvPr>
          <p:cNvSpPr txBox="1"/>
          <p:nvPr/>
        </p:nvSpPr>
        <p:spPr>
          <a:xfrm>
            <a:off x="667995" y="3314267"/>
            <a:ext cx="32524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Wavefields which can be represented by </a:t>
            </a:r>
            <a:br>
              <a:rPr lang="en-US" dirty="0"/>
            </a:br>
            <a:r>
              <a:rPr lang="en-US" dirty="0"/>
              <a:t>harmonic plane wave solutions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D9CCE8BA-4FF8-987F-D6BB-B645FBFDBC11}"/>
              </a:ext>
            </a:extLst>
          </p:cNvPr>
          <p:cNvCxnSpPr>
            <a:cxnSpLocks/>
            <a:stCxn id="57" idx="2"/>
          </p:cNvCxnSpPr>
          <p:nvPr/>
        </p:nvCxnSpPr>
        <p:spPr>
          <a:xfrm rot="16200000" flipH="1">
            <a:off x="3065896" y="3465944"/>
            <a:ext cx="1854590" cy="3397896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0BC8DF3-5734-AD78-316E-0BBD1C4FCA75}"/>
              </a:ext>
            </a:extLst>
          </p:cNvPr>
          <p:cNvSpPr/>
          <p:nvPr/>
        </p:nvSpPr>
        <p:spPr>
          <a:xfrm>
            <a:off x="5829300" y="117242"/>
            <a:ext cx="5452110" cy="545745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89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18B1DC-543A-C53F-66AD-F10F9BD9B42D}"/>
                  </a:ext>
                </a:extLst>
              </p:cNvPr>
              <p:cNvSpPr txBox="1"/>
              <p:nvPr/>
            </p:nvSpPr>
            <p:spPr>
              <a:xfrm>
                <a:off x="1473059" y="4304125"/>
                <a:ext cx="3474720" cy="408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18B1DC-543A-C53F-66AD-F10F9BD9B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059" y="4304125"/>
                <a:ext cx="3474720" cy="4085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7B0A78-28C4-3D10-93E0-E20677CF45DD}"/>
                  </a:ext>
                </a:extLst>
              </p:cNvPr>
              <p:cNvSpPr txBox="1"/>
              <p:nvPr/>
            </p:nvSpPr>
            <p:spPr>
              <a:xfrm>
                <a:off x="1473059" y="2310451"/>
                <a:ext cx="3474720" cy="3900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7B0A78-28C4-3D10-93E0-E20677CF4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059" y="2310451"/>
                <a:ext cx="3474720" cy="3900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503689-5CBB-54B0-6692-1A258DDDB5E2}"/>
                  </a:ext>
                </a:extLst>
              </p:cNvPr>
              <p:cNvSpPr txBox="1"/>
              <p:nvPr/>
            </p:nvSpPr>
            <p:spPr>
              <a:xfrm>
                <a:off x="1473059" y="3307288"/>
                <a:ext cx="3474720" cy="3900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503689-5CBB-54B0-6692-1A258DDDB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059" y="3307288"/>
                <a:ext cx="3474720" cy="3900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5B5B395-965B-007E-EC20-10A21C304AC3}"/>
              </a:ext>
            </a:extLst>
          </p:cNvPr>
          <p:cNvCxnSpPr/>
          <p:nvPr/>
        </p:nvCxnSpPr>
        <p:spPr>
          <a:xfrm flipV="1">
            <a:off x="6653368" y="2361101"/>
            <a:ext cx="32926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46CB87C-4F2E-9B45-C2B2-D4689BE00D38}"/>
              </a:ext>
            </a:extLst>
          </p:cNvPr>
          <p:cNvCxnSpPr>
            <a:cxnSpLocks/>
          </p:cNvCxnSpPr>
          <p:nvPr/>
        </p:nvCxnSpPr>
        <p:spPr>
          <a:xfrm flipV="1">
            <a:off x="7537473" y="2371007"/>
            <a:ext cx="680332" cy="771144"/>
          </a:xfrm>
          <a:prstGeom prst="straightConnector1">
            <a:avLst/>
          </a:prstGeom>
          <a:ln>
            <a:solidFill>
              <a:srgbClr val="D86ECC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1B50706-EDA7-2455-93B3-CFA1B3283E3B}"/>
              </a:ext>
            </a:extLst>
          </p:cNvPr>
          <p:cNvCxnSpPr>
            <a:cxnSpLocks/>
          </p:cNvCxnSpPr>
          <p:nvPr/>
        </p:nvCxnSpPr>
        <p:spPr>
          <a:xfrm>
            <a:off x="8236855" y="2380151"/>
            <a:ext cx="1540807" cy="7679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DB87DBC-580D-C7D2-4D7F-1FBE29783A96}"/>
              </a:ext>
            </a:extLst>
          </p:cNvPr>
          <p:cNvCxnSpPr>
            <a:cxnSpLocks/>
          </p:cNvCxnSpPr>
          <p:nvPr/>
        </p:nvCxnSpPr>
        <p:spPr>
          <a:xfrm>
            <a:off x="8217805" y="2371007"/>
            <a:ext cx="704088" cy="7955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D9CAEA5-CEF8-A7E4-F164-C57887F76751}"/>
              </a:ext>
            </a:extLst>
          </p:cNvPr>
          <p:cNvCxnSpPr>
            <a:cxnSpLocks/>
          </p:cNvCxnSpPr>
          <p:nvPr/>
        </p:nvCxnSpPr>
        <p:spPr>
          <a:xfrm flipV="1">
            <a:off x="8217805" y="2380151"/>
            <a:ext cx="0" cy="833628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E8540E-4B06-D607-5853-457362EE8117}"/>
                  </a:ext>
                </a:extLst>
              </p:cNvPr>
              <p:cNvSpPr txBox="1"/>
              <p:nvPr/>
            </p:nvSpPr>
            <p:spPr>
              <a:xfrm>
                <a:off x="8005061" y="2425552"/>
                <a:ext cx="2754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E8540E-4B06-D607-5853-457362EE8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061" y="2425552"/>
                <a:ext cx="275460" cy="276999"/>
              </a:xfrm>
              <a:prstGeom prst="rect">
                <a:avLst/>
              </a:prstGeom>
              <a:blipFill>
                <a:blip r:embed="rId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Arc 98">
            <a:extLst>
              <a:ext uri="{FF2B5EF4-FFF2-40B4-BE49-F238E27FC236}">
                <a16:creationId xmlns:a16="http://schemas.microsoft.com/office/drawing/2014/main" id="{7D83CC7A-7D76-E5AE-25FF-70CE428061CB}"/>
              </a:ext>
            </a:extLst>
          </p:cNvPr>
          <p:cNvSpPr/>
          <p:nvPr/>
        </p:nvSpPr>
        <p:spPr>
          <a:xfrm rot="11768838">
            <a:off x="8023411" y="2596596"/>
            <a:ext cx="201401" cy="83479"/>
          </a:xfrm>
          <a:prstGeom prst="arc">
            <a:avLst>
              <a:gd name="adj1" fmla="val 12380795"/>
              <a:gd name="adj2" fmla="val 0"/>
            </a:avLst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Arc 99">
            <a:extLst>
              <a:ext uri="{FF2B5EF4-FFF2-40B4-BE49-F238E27FC236}">
                <a16:creationId xmlns:a16="http://schemas.microsoft.com/office/drawing/2014/main" id="{89634E2E-52E9-F7BF-D096-B1401B1753E4}"/>
              </a:ext>
            </a:extLst>
          </p:cNvPr>
          <p:cNvSpPr/>
          <p:nvPr/>
        </p:nvSpPr>
        <p:spPr>
          <a:xfrm rot="9417833" flipH="1">
            <a:off x="8102590" y="2593731"/>
            <a:ext cx="612087" cy="299129"/>
          </a:xfrm>
          <a:prstGeom prst="arc">
            <a:avLst>
              <a:gd name="adj1" fmla="val 12380795"/>
              <a:gd name="adj2" fmla="val 0"/>
            </a:avLst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20344B9-325C-A080-D447-937AF378975A}"/>
                  </a:ext>
                </a:extLst>
              </p:cNvPr>
              <p:cNvSpPr txBox="1"/>
              <p:nvPr/>
            </p:nvSpPr>
            <p:spPr>
              <a:xfrm>
                <a:off x="8283471" y="2658703"/>
                <a:ext cx="2696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20344B9-325C-A080-D447-937AF3789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471" y="2658703"/>
                <a:ext cx="269689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F1A0B76-E8E3-0473-F84A-5557F3B5A218}"/>
                  </a:ext>
                </a:extLst>
              </p:cNvPr>
              <p:cNvSpPr txBox="1"/>
              <p:nvPr/>
            </p:nvSpPr>
            <p:spPr>
              <a:xfrm>
                <a:off x="9059323" y="2576436"/>
                <a:ext cx="305468" cy="439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F1A0B76-E8E3-0473-F84A-5557F3B5A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23" y="2576436"/>
                <a:ext cx="305468" cy="4392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F58AFFF-20DD-EA43-DD8C-209674D623A6}"/>
                  </a:ext>
                </a:extLst>
              </p:cNvPr>
              <p:cNvSpPr txBox="1"/>
              <p:nvPr/>
            </p:nvSpPr>
            <p:spPr>
              <a:xfrm>
                <a:off x="8537213" y="3173496"/>
                <a:ext cx="916533" cy="444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F58AFFF-20DD-EA43-DD8C-209674D62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213" y="3173496"/>
                <a:ext cx="916533" cy="4440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C72A0FE-96CE-9081-A388-A9CA0DFAD842}"/>
              </a:ext>
            </a:extLst>
          </p:cNvPr>
          <p:cNvCxnSpPr/>
          <p:nvPr/>
        </p:nvCxnSpPr>
        <p:spPr>
          <a:xfrm>
            <a:off x="8243000" y="3175679"/>
            <a:ext cx="1463040" cy="0"/>
          </a:xfrm>
          <a:prstGeom prst="line">
            <a:avLst/>
          </a:prstGeom>
          <a:ln w="6350">
            <a:prstDash val="sysDot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D24FA20-FEE4-2C14-57C2-EFD73BEE3F85}"/>
                  </a:ext>
                </a:extLst>
              </p:cNvPr>
              <p:cNvSpPr txBox="1"/>
              <p:nvPr/>
            </p:nvSpPr>
            <p:spPr>
              <a:xfrm>
                <a:off x="8166622" y="2423495"/>
                <a:ext cx="2754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D24FA20-FEE4-2C14-57C2-EFD73BEE3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622" y="2423495"/>
                <a:ext cx="275460" cy="276999"/>
              </a:xfrm>
              <a:prstGeom prst="rect">
                <a:avLst/>
              </a:prstGeom>
              <a:blipFill>
                <a:blip r:embed="rId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Arc 105">
            <a:extLst>
              <a:ext uri="{FF2B5EF4-FFF2-40B4-BE49-F238E27FC236}">
                <a16:creationId xmlns:a16="http://schemas.microsoft.com/office/drawing/2014/main" id="{1FE82576-769C-A893-1A1C-0E07BBC41510}"/>
              </a:ext>
            </a:extLst>
          </p:cNvPr>
          <p:cNvSpPr/>
          <p:nvPr/>
        </p:nvSpPr>
        <p:spPr>
          <a:xfrm rot="9831162" flipH="1">
            <a:off x="8203563" y="2593746"/>
            <a:ext cx="201401" cy="83479"/>
          </a:xfrm>
          <a:prstGeom prst="arc">
            <a:avLst>
              <a:gd name="adj1" fmla="val 12380795"/>
              <a:gd name="adj2" fmla="val 0"/>
            </a:avLst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F3638B9-EE2F-2181-FE29-CD316BACDF4B}"/>
              </a:ext>
            </a:extLst>
          </p:cNvPr>
          <p:cNvCxnSpPr>
            <a:cxnSpLocks/>
          </p:cNvCxnSpPr>
          <p:nvPr/>
        </p:nvCxnSpPr>
        <p:spPr>
          <a:xfrm>
            <a:off x="9806237" y="2361101"/>
            <a:ext cx="0" cy="822960"/>
          </a:xfrm>
          <a:prstGeom prst="line">
            <a:avLst/>
          </a:prstGeom>
          <a:ln w="6350">
            <a:prstDash val="sysDot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4FE80F2-AB73-9B07-47B7-E01AF4975678}"/>
              </a:ext>
            </a:extLst>
          </p:cNvPr>
          <p:cNvCxnSpPr/>
          <p:nvPr/>
        </p:nvCxnSpPr>
        <p:spPr>
          <a:xfrm flipV="1">
            <a:off x="6653368" y="4138097"/>
            <a:ext cx="32926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6979DC7-55C9-7EEF-FDC9-64ACD4028EEF}"/>
              </a:ext>
            </a:extLst>
          </p:cNvPr>
          <p:cNvCxnSpPr>
            <a:cxnSpLocks/>
          </p:cNvCxnSpPr>
          <p:nvPr/>
        </p:nvCxnSpPr>
        <p:spPr>
          <a:xfrm flipV="1">
            <a:off x="7537473" y="4148003"/>
            <a:ext cx="680332" cy="771144"/>
          </a:xfrm>
          <a:prstGeom prst="straightConnector1">
            <a:avLst/>
          </a:prstGeom>
          <a:ln>
            <a:solidFill>
              <a:srgbClr val="D86ECC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B4278A4-5D2A-89EB-48D7-874DEE100552}"/>
              </a:ext>
            </a:extLst>
          </p:cNvPr>
          <p:cNvCxnSpPr>
            <a:cxnSpLocks/>
          </p:cNvCxnSpPr>
          <p:nvPr/>
        </p:nvCxnSpPr>
        <p:spPr>
          <a:xfrm>
            <a:off x="8236855" y="4157147"/>
            <a:ext cx="1540807" cy="7679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98F028F1-F19D-246A-9D65-8D1C08BA57DC}"/>
              </a:ext>
            </a:extLst>
          </p:cNvPr>
          <p:cNvCxnSpPr>
            <a:cxnSpLocks/>
          </p:cNvCxnSpPr>
          <p:nvPr/>
        </p:nvCxnSpPr>
        <p:spPr>
          <a:xfrm>
            <a:off x="8217805" y="4148003"/>
            <a:ext cx="704088" cy="7955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3034DA2-B260-40EE-3189-196B1C1D2307}"/>
              </a:ext>
            </a:extLst>
          </p:cNvPr>
          <p:cNvCxnSpPr>
            <a:cxnSpLocks/>
          </p:cNvCxnSpPr>
          <p:nvPr/>
        </p:nvCxnSpPr>
        <p:spPr>
          <a:xfrm flipV="1">
            <a:off x="8217805" y="4157147"/>
            <a:ext cx="0" cy="833628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09481F3-89ED-F199-0DC1-8DE35B606F63}"/>
                  </a:ext>
                </a:extLst>
              </p:cNvPr>
              <p:cNvSpPr txBox="1"/>
              <p:nvPr/>
            </p:nvSpPr>
            <p:spPr>
              <a:xfrm>
                <a:off x="8005061" y="4202548"/>
                <a:ext cx="2754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09481F3-89ED-F199-0DC1-8DE35B606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061" y="4202548"/>
                <a:ext cx="275460" cy="276999"/>
              </a:xfrm>
              <a:prstGeom prst="rect">
                <a:avLst/>
              </a:prstGeom>
              <a:blipFill>
                <a:blip r:embed="rId9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Arc 113">
            <a:extLst>
              <a:ext uri="{FF2B5EF4-FFF2-40B4-BE49-F238E27FC236}">
                <a16:creationId xmlns:a16="http://schemas.microsoft.com/office/drawing/2014/main" id="{6B6EB2C9-FD19-3764-0360-98CBE67AD500}"/>
              </a:ext>
            </a:extLst>
          </p:cNvPr>
          <p:cNvSpPr/>
          <p:nvPr/>
        </p:nvSpPr>
        <p:spPr>
          <a:xfrm rot="11768838">
            <a:off x="8023411" y="4373592"/>
            <a:ext cx="201401" cy="83479"/>
          </a:xfrm>
          <a:prstGeom prst="arc">
            <a:avLst>
              <a:gd name="adj1" fmla="val 12380795"/>
              <a:gd name="adj2" fmla="val 0"/>
            </a:avLst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Arc 114">
            <a:extLst>
              <a:ext uri="{FF2B5EF4-FFF2-40B4-BE49-F238E27FC236}">
                <a16:creationId xmlns:a16="http://schemas.microsoft.com/office/drawing/2014/main" id="{5BCCE3C4-670A-B1E5-52DB-325279D586FB}"/>
              </a:ext>
            </a:extLst>
          </p:cNvPr>
          <p:cNvSpPr/>
          <p:nvPr/>
        </p:nvSpPr>
        <p:spPr>
          <a:xfrm rot="9417833" flipH="1">
            <a:off x="8102590" y="4370727"/>
            <a:ext cx="612087" cy="299129"/>
          </a:xfrm>
          <a:prstGeom prst="arc">
            <a:avLst>
              <a:gd name="adj1" fmla="val 12380795"/>
              <a:gd name="adj2" fmla="val 0"/>
            </a:avLst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A7F0A3B-B884-8F7A-2599-3E80CF4F814D}"/>
                  </a:ext>
                </a:extLst>
              </p:cNvPr>
              <p:cNvSpPr txBox="1"/>
              <p:nvPr/>
            </p:nvSpPr>
            <p:spPr>
              <a:xfrm>
                <a:off x="8283471" y="4435699"/>
                <a:ext cx="2696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A7F0A3B-B884-8F7A-2599-3E80CF4F8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471" y="4435699"/>
                <a:ext cx="269689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81C05B16-EF82-6FF5-ACB8-4E8E33A30E08}"/>
                  </a:ext>
                </a:extLst>
              </p:cNvPr>
              <p:cNvSpPr txBox="1"/>
              <p:nvPr/>
            </p:nvSpPr>
            <p:spPr>
              <a:xfrm>
                <a:off x="8604391" y="4442923"/>
                <a:ext cx="314380" cy="470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81C05B16-EF82-6FF5-ACB8-4E8E33A30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391" y="4442923"/>
                <a:ext cx="314380" cy="470322"/>
              </a:xfrm>
              <a:prstGeom prst="rect">
                <a:avLst/>
              </a:prstGeom>
              <a:blipFill>
                <a:blip r:embed="rId11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EEBA3D2-8B86-DE8C-04BB-7C260957F7C2}"/>
                  </a:ext>
                </a:extLst>
              </p:cNvPr>
              <p:cNvSpPr txBox="1"/>
              <p:nvPr/>
            </p:nvSpPr>
            <p:spPr>
              <a:xfrm>
                <a:off x="8187016" y="4950492"/>
                <a:ext cx="882870" cy="475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EEBA3D2-8B86-DE8C-04BB-7C260957F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016" y="4950492"/>
                <a:ext cx="882870" cy="475130"/>
              </a:xfrm>
              <a:prstGeom prst="rect">
                <a:avLst/>
              </a:prstGeom>
              <a:blipFill>
                <a:blip r:embed="rId1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844DEEC-B29F-E76F-F252-8A878C0EB95C}"/>
              </a:ext>
            </a:extLst>
          </p:cNvPr>
          <p:cNvCxnSpPr/>
          <p:nvPr/>
        </p:nvCxnSpPr>
        <p:spPr>
          <a:xfrm>
            <a:off x="8243000" y="4952675"/>
            <a:ext cx="640080" cy="0"/>
          </a:xfrm>
          <a:prstGeom prst="line">
            <a:avLst/>
          </a:prstGeom>
          <a:ln w="6350">
            <a:solidFill>
              <a:schemeClr val="accent4"/>
            </a:solidFill>
            <a:prstDash val="sysDot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0D6CFE3-1957-A2F9-0E60-9A92AA7D0D11}"/>
                  </a:ext>
                </a:extLst>
              </p:cNvPr>
              <p:cNvSpPr txBox="1"/>
              <p:nvPr/>
            </p:nvSpPr>
            <p:spPr>
              <a:xfrm>
                <a:off x="8166622" y="4200491"/>
                <a:ext cx="2754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0D6CFE3-1957-A2F9-0E60-9A92AA7D0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622" y="4200491"/>
                <a:ext cx="275460" cy="276999"/>
              </a:xfrm>
              <a:prstGeom prst="rect">
                <a:avLst/>
              </a:prstGeom>
              <a:blipFill>
                <a:blip r:embed="rId9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Arc 120">
            <a:extLst>
              <a:ext uri="{FF2B5EF4-FFF2-40B4-BE49-F238E27FC236}">
                <a16:creationId xmlns:a16="http://schemas.microsoft.com/office/drawing/2014/main" id="{D4AC4A02-E0A5-A8B3-5BB8-25D29DEAEA1E}"/>
              </a:ext>
            </a:extLst>
          </p:cNvPr>
          <p:cNvSpPr/>
          <p:nvPr/>
        </p:nvSpPr>
        <p:spPr>
          <a:xfrm rot="9831162" flipH="1">
            <a:off x="8203563" y="4370742"/>
            <a:ext cx="201401" cy="83479"/>
          </a:xfrm>
          <a:prstGeom prst="arc">
            <a:avLst>
              <a:gd name="adj1" fmla="val 12380795"/>
              <a:gd name="adj2" fmla="val 0"/>
            </a:avLst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0B522DC6-3058-C7A4-26EB-4262269679F9}"/>
              </a:ext>
            </a:extLst>
          </p:cNvPr>
          <p:cNvCxnSpPr>
            <a:cxnSpLocks/>
          </p:cNvCxnSpPr>
          <p:nvPr/>
        </p:nvCxnSpPr>
        <p:spPr>
          <a:xfrm>
            <a:off x="8940473" y="4138097"/>
            <a:ext cx="0" cy="822960"/>
          </a:xfrm>
          <a:prstGeom prst="line">
            <a:avLst/>
          </a:prstGeom>
          <a:ln w="6350">
            <a:solidFill>
              <a:schemeClr val="accent4"/>
            </a:solidFill>
            <a:prstDash val="sysDot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4399D2F6-555C-552B-1E6C-713D239CAF6E}"/>
                  </a:ext>
                </a:extLst>
              </p:cNvPr>
              <p:cNvSpPr txBox="1"/>
              <p:nvPr/>
            </p:nvSpPr>
            <p:spPr>
              <a:xfrm>
                <a:off x="8876258" y="4139288"/>
                <a:ext cx="980075" cy="481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4399D2F6-555C-552B-1E6C-713D239CA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6258" y="4139288"/>
                <a:ext cx="980075" cy="481799"/>
              </a:xfrm>
              <a:prstGeom prst="rect">
                <a:avLst/>
              </a:prstGeom>
              <a:blipFill>
                <a:blip r:embed="rId13"/>
                <a:stretch>
                  <a:fillRect b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4859AE2-2B9B-AED9-C0C9-6603D0C40624}"/>
                  </a:ext>
                </a:extLst>
              </p:cNvPr>
              <p:cNvSpPr txBox="1"/>
              <p:nvPr/>
            </p:nvSpPr>
            <p:spPr>
              <a:xfrm>
                <a:off x="9774832" y="2447986"/>
                <a:ext cx="978473" cy="450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4859AE2-2B9B-AED9-C0C9-6603D0C40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832" y="2447986"/>
                <a:ext cx="978473" cy="45070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556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CCC7BF4-6155-89A4-310C-74A6E6AC25D9}"/>
              </a:ext>
            </a:extLst>
          </p:cNvPr>
          <p:cNvCxnSpPr/>
          <p:nvPr/>
        </p:nvCxnSpPr>
        <p:spPr>
          <a:xfrm flipV="1">
            <a:off x="6916542" y="3386189"/>
            <a:ext cx="32926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724B639-1D57-96F8-B622-5618F2B490F1}"/>
              </a:ext>
            </a:extLst>
          </p:cNvPr>
          <p:cNvCxnSpPr>
            <a:cxnSpLocks/>
          </p:cNvCxnSpPr>
          <p:nvPr/>
        </p:nvCxnSpPr>
        <p:spPr>
          <a:xfrm flipV="1">
            <a:off x="7191047" y="3396095"/>
            <a:ext cx="1280160" cy="274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C39A9E1-9C3F-B41E-8A6E-4622F3A3839D}"/>
              </a:ext>
            </a:extLst>
          </p:cNvPr>
          <p:cNvCxnSpPr>
            <a:cxnSpLocks/>
          </p:cNvCxnSpPr>
          <p:nvPr/>
        </p:nvCxnSpPr>
        <p:spPr>
          <a:xfrm>
            <a:off x="8490707" y="3396095"/>
            <a:ext cx="1280160" cy="274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71217B6-A936-5FC7-64B4-99578001CF1C}"/>
              </a:ext>
            </a:extLst>
          </p:cNvPr>
          <p:cNvCxnSpPr>
            <a:cxnSpLocks/>
          </p:cNvCxnSpPr>
          <p:nvPr/>
        </p:nvCxnSpPr>
        <p:spPr>
          <a:xfrm flipV="1">
            <a:off x="8480979" y="3405239"/>
            <a:ext cx="0" cy="833628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ACFA2B-EDC8-5F05-171F-11D3B8ABDA3A}"/>
                  </a:ext>
                </a:extLst>
              </p:cNvPr>
              <p:cNvSpPr txBox="1"/>
              <p:nvPr/>
            </p:nvSpPr>
            <p:spPr>
              <a:xfrm>
                <a:off x="8230135" y="3363090"/>
                <a:ext cx="2754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ACFA2B-EDC8-5F05-171F-11D3B8ABD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135" y="3363090"/>
                <a:ext cx="275460" cy="276999"/>
              </a:xfrm>
              <a:prstGeom prst="rect">
                <a:avLst/>
              </a:prstGeom>
              <a:blipFill>
                <a:blip r:embed="rId2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07814670-8D0D-E355-8AE8-651FBF6DC138}"/>
              </a:ext>
            </a:extLst>
          </p:cNvPr>
          <p:cNvSpPr/>
          <p:nvPr/>
        </p:nvSpPr>
        <p:spPr>
          <a:xfrm rot="11768838">
            <a:off x="8146483" y="3475569"/>
            <a:ext cx="400826" cy="166139"/>
          </a:xfrm>
          <a:prstGeom prst="arc">
            <a:avLst>
              <a:gd name="adj1" fmla="val 12380795"/>
              <a:gd name="adj2" fmla="val 0"/>
            </a:avLst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28A5F96-903E-D46A-6EAA-97859E89B637}"/>
                  </a:ext>
                </a:extLst>
              </p:cNvPr>
              <p:cNvSpPr txBox="1"/>
              <p:nvPr/>
            </p:nvSpPr>
            <p:spPr>
              <a:xfrm>
                <a:off x="8855041" y="2824240"/>
                <a:ext cx="591059" cy="439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28A5F96-903E-D46A-6EAA-97859E89B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041" y="2824240"/>
                <a:ext cx="591059" cy="439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3F672F7-4B02-B62F-5219-E2641C3CD272}"/>
                  </a:ext>
                </a:extLst>
              </p:cNvPr>
              <p:cNvSpPr txBox="1"/>
              <p:nvPr/>
            </p:nvSpPr>
            <p:spPr>
              <a:xfrm>
                <a:off x="8855041" y="2657922"/>
                <a:ext cx="13175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𝑖𝑚𝑎𝑔𝑖𝑛𝑎𝑟𝑦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3F672F7-4B02-B62F-5219-E2641C3CD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041" y="2657922"/>
                <a:ext cx="1317540" cy="276999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DE5448B-047A-2C57-E1FE-C773E44DA3C7}"/>
                  </a:ext>
                </a:extLst>
              </p:cNvPr>
              <p:cNvSpPr txBox="1"/>
              <p:nvPr/>
            </p:nvSpPr>
            <p:spPr>
              <a:xfrm>
                <a:off x="8486946" y="3361033"/>
                <a:ext cx="2754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DE5448B-047A-2C57-E1FE-C773E44DA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946" y="3361033"/>
                <a:ext cx="275460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Arc 59">
            <a:extLst>
              <a:ext uri="{FF2B5EF4-FFF2-40B4-BE49-F238E27FC236}">
                <a16:creationId xmlns:a16="http://schemas.microsoft.com/office/drawing/2014/main" id="{A79214F9-751C-D500-4E6E-8AE76C93758B}"/>
              </a:ext>
            </a:extLst>
          </p:cNvPr>
          <p:cNvSpPr/>
          <p:nvPr/>
        </p:nvSpPr>
        <p:spPr>
          <a:xfrm rot="9831162" flipH="1">
            <a:off x="8399723" y="3473003"/>
            <a:ext cx="400831" cy="166141"/>
          </a:xfrm>
          <a:prstGeom prst="arc">
            <a:avLst>
              <a:gd name="adj1" fmla="val 12380795"/>
              <a:gd name="adj2" fmla="val 0"/>
            </a:avLst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C416E5E-816E-F4B3-C54E-93CF0A7229E2}"/>
              </a:ext>
            </a:extLst>
          </p:cNvPr>
          <p:cNvCxnSpPr>
            <a:cxnSpLocks/>
          </p:cNvCxnSpPr>
          <p:nvPr/>
        </p:nvCxnSpPr>
        <p:spPr>
          <a:xfrm>
            <a:off x="8490801" y="3376664"/>
            <a:ext cx="1206765" cy="12357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18C164A-601C-6201-18B7-5FE553650F2C}"/>
              </a:ext>
            </a:extLst>
          </p:cNvPr>
          <p:cNvCxnSpPr/>
          <p:nvPr/>
        </p:nvCxnSpPr>
        <p:spPr>
          <a:xfrm flipV="1">
            <a:off x="8816416" y="3344044"/>
            <a:ext cx="77251" cy="2498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BB6374E-8485-1D03-376B-9084318B6A3F}"/>
              </a:ext>
            </a:extLst>
          </p:cNvPr>
          <p:cNvCxnSpPr>
            <a:cxnSpLocks/>
          </p:cNvCxnSpPr>
          <p:nvPr/>
        </p:nvCxnSpPr>
        <p:spPr>
          <a:xfrm>
            <a:off x="9096326" y="3386617"/>
            <a:ext cx="2614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7951A4E-4616-E431-CE83-C3C387A29FA2}"/>
                  </a:ext>
                </a:extLst>
              </p:cNvPr>
              <p:cNvSpPr txBox="1"/>
              <p:nvPr/>
            </p:nvSpPr>
            <p:spPr>
              <a:xfrm>
                <a:off x="1250850" y="1270981"/>
                <a:ext cx="4208460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𝑖𝑚𝑎𝑔𝑖𝑛𝑎𝑟𝑦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7951A4E-4616-E431-CE83-C3C387A29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850" y="1270981"/>
                <a:ext cx="4208460" cy="8183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968B3DA-63EA-5E39-F3B3-6749CA5AAA5A}"/>
                  </a:ext>
                </a:extLst>
              </p:cNvPr>
              <p:cNvSpPr txBox="1"/>
              <p:nvPr/>
            </p:nvSpPr>
            <p:spPr>
              <a:xfrm>
                <a:off x="1247074" y="2257576"/>
                <a:ext cx="3573927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968B3DA-63EA-5E39-F3B3-6749CA5AA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074" y="2257576"/>
                <a:ext cx="3573927" cy="8183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172C3E3-2811-B4F6-927B-E8E0040018AB}"/>
                  </a:ext>
                </a:extLst>
              </p:cNvPr>
              <p:cNvSpPr txBox="1"/>
              <p:nvPr/>
            </p:nvSpPr>
            <p:spPr>
              <a:xfrm>
                <a:off x="1246433" y="4604181"/>
                <a:ext cx="3574568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172C3E3-2811-B4F6-927B-E8E0040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433" y="4604181"/>
                <a:ext cx="3574568" cy="8183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B52EA3C9-D060-99CE-E8B0-0E44BCC60C26}"/>
              </a:ext>
            </a:extLst>
          </p:cNvPr>
          <p:cNvSpPr txBox="1"/>
          <p:nvPr/>
        </p:nvSpPr>
        <p:spPr>
          <a:xfrm>
            <a:off x="980859" y="3822053"/>
            <a:ext cx="4883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Post-critically reflected SV wave grazes surface </a:t>
            </a:r>
          </a:p>
          <a:p>
            <a:r>
              <a:rPr lang="en-US" dirty="0"/>
              <a:t>creating an evanescent SV 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740118-3428-3327-26AB-C524597C8986}"/>
                  </a:ext>
                </a:extLst>
              </p:cNvPr>
              <p:cNvSpPr txBox="1"/>
              <p:nvPr/>
            </p:nvSpPr>
            <p:spPr>
              <a:xfrm>
                <a:off x="10341171" y="2826426"/>
                <a:ext cx="603755" cy="470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740118-3428-3327-26AB-C524597C8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171" y="2826426"/>
                <a:ext cx="603755" cy="470322"/>
              </a:xfrm>
              <a:prstGeom prst="rect">
                <a:avLst/>
              </a:prstGeom>
              <a:blipFill>
                <a:blip r:embed="rId9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5F3EEB-739F-4C51-0B6D-6243AA2C6ABA}"/>
                  </a:ext>
                </a:extLst>
              </p:cNvPr>
              <p:cNvSpPr txBox="1"/>
              <p:nvPr/>
            </p:nvSpPr>
            <p:spPr>
              <a:xfrm>
                <a:off x="10341171" y="2641443"/>
                <a:ext cx="1324593" cy="2934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𝑖𝑚𝑎𝑔𝑖𝑛𝑎𝑟𝑦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5F3EEB-739F-4C51-0B6D-6243AA2C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171" y="2641443"/>
                <a:ext cx="1324593" cy="293478"/>
              </a:xfrm>
              <a:prstGeom prst="rect">
                <a:avLst/>
              </a:prstGeom>
              <a:blipFill>
                <a:blip r:embed="rId10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2D0F6DBC-6E3E-0998-469D-5899A7689454}"/>
              </a:ext>
            </a:extLst>
          </p:cNvPr>
          <p:cNvSpPr txBox="1"/>
          <p:nvPr/>
        </p:nvSpPr>
        <p:spPr>
          <a:xfrm>
            <a:off x="10330141" y="2066473"/>
            <a:ext cx="1346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Evanescent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SV-wave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B5E423-DF5C-8A41-BCFF-6270E80C856E}"/>
              </a:ext>
            </a:extLst>
          </p:cNvPr>
          <p:cNvSpPr txBox="1"/>
          <p:nvPr/>
        </p:nvSpPr>
        <p:spPr>
          <a:xfrm>
            <a:off x="8825930" y="2060321"/>
            <a:ext cx="1346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Evanescent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P-wave</a:t>
            </a:r>
          </a:p>
        </p:txBody>
      </p:sp>
    </p:spTree>
    <p:extLst>
      <p:ext uri="{BB962C8B-B14F-4D97-AF65-F5344CB8AC3E}">
        <p14:creationId xmlns:p14="http://schemas.microsoft.com/office/powerpoint/2010/main" val="263310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  <p:bldP spid="7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CCC7BF4-6155-89A4-310C-74A6E6AC25D9}"/>
              </a:ext>
            </a:extLst>
          </p:cNvPr>
          <p:cNvCxnSpPr/>
          <p:nvPr/>
        </p:nvCxnSpPr>
        <p:spPr>
          <a:xfrm flipV="1">
            <a:off x="6916542" y="3386189"/>
            <a:ext cx="32926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724B639-1D57-96F8-B622-5618F2B490F1}"/>
              </a:ext>
            </a:extLst>
          </p:cNvPr>
          <p:cNvCxnSpPr>
            <a:cxnSpLocks/>
          </p:cNvCxnSpPr>
          <p:nvPr/>
        </p:nvCxnSpPr>
        <p:spPr>
          <a:xfrm flipV="1">
            <a:off x="7191047" y="3396095"/>
            <a:ext cx="1280160" cy="274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C39A9E1-9C3F-B41E-8A6E-4622F3A3839D}"/>
              </a:ext>
            </a:extLst>
          </p:cNvPr>
          <p:cNvCxnSpPr>
            <a:cxnSpLocks/>
          </p:cNvCxnSpPr>
          <p:nvPr/>
        </p:nvCxnSpPr>
        <p:spPr>
          <a:xfrm>
            <a:off x="8490707" y="3396095"/>
            <a:ext cx="1280160" cy="274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71217B6-A936-5FC7-64B4-99578001CF1C}"/>
              </a:ext>
            </a:extLst>
          </p:cNvPr>
          <p:cNvCxnSpPr>
            <a:cxnSpLocks/>
          </p:cNvCxnSpPr>
          <p:nvPr/>
        </p:nvCxnSpPr>
        <p:spPr>
          <a:xfrm flipV="1">
            <a:off x="8480979" y="3405239"/>
            <a:ext cx="0" cy="833628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ACFA2B-EDC8-5F05-171F-11D3B8ABDA3A}"/>
                  </a:ext>
                </a:extLst>
              </p:cNvPr>
              <p:cNvSpPr txBox="1"/>
              <p:nvPr/>
            </p:nvSpPr>
            <p:spPr>
              <a:xfrm>
                <a:off x="8230135" y="3363090"/>
                <a:ext cx="2754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ACFA2B-EDC8-5F05-171F-11D3B8ABD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135" y="3363090"/>
                <a:ext cx="275460" cy="276999"/>
              </a:xfrm>
              <a:prstGeom prst="rect">
                <a:avLst/>
              </a:prstGeom>
              <a:blipFill>
                <a:blip r:embed="rId3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07814670-8D0D-E355-8AE8-651FBF6DC138}"/>
              </a:ext>
            </a:extLst>
          </p:cNvPr>
          <p:cNvSpPr/>
          <p:nvPr/>
        </p:nvSpPr>
        <p:spPr>
          <a:xfrm rot="11768838">
            <a:off x="8146483" y="3475569"/>
            <a:ext cx="400826" cy="166139"/>
          </a:xfrm>
          <a:prstGeom prst="arc">
            <a:avLst>
              <a:gd name="adj1" fmla="val 12380795"/>
              <a:gd name="adj2" fmla="val 0"/>
            </a:avLst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28A5F96-903E-D46A-6EAA-97859E89B637}"/>
                  </a:ext>
                </a:extLst>
              </p:cNvPr>
              <p:cNvSpPr txBox="1"/>
              <p:nvPr/>
            </p:nvSpPr>
            <p:spPr>
              <a:xfrm>
                <a:off x="8855041" y="2824240"/>
                <a:ext cx="591059" cy="439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28A5F96-903E-D46A-6EAA-97859E89B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041" y="2824240"/>
                <a:ext cx="591059" cy="4392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3F672F7-4B02-B62F-5219-E2641C3CD272}"/>
                  </a:ext>
                </a:extLst>
              </p:cNvPr>
              <p:cNvSpPr txBox="1"/>
              <p:nvPr/>
            </p:nvSpPr>
            <p:spPr>
              <a:xfrm>
                <a:off x="8855041" y="2657922"/>
                <a:ext cx="13175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𝑖𝑚𝑎𝑔𝑖𝑛𝑎𝑟𝑦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3F672F7-4B02-B62F-5219-E2641C3CD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041" y="2657922"/>
                <a:ext cx="1317540" cy="276999"/>
              </a:xfrm>
              <a:prstGeom prst="rect">
                <a:avLst/>
              </a:prstGeom>
              <a:blipFill>
                <a:blip r:embed="rId5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DE5448B-047A-2C57-E1FE-C773E44DA3C7}"/>
                  </a:ext>
                </a:extLst>
              </p:cNvPr>
              <p:cNvSpPr txBox="1"/>
              <p:nvPr/>
            </p:nvSpPr>
            <p:spPr>
              <a:xfrm>
                <a:off x="8486946" y="3361033"/>
                <a:ext cx="2754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DE5448B-047A-2C57-E1FE-C773E44DA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946" y="3361033"/>
                <a:ext cx="275460" cy="276999"/>
              </a:xfrm>
              <a:prstGeom prst="rect">
                <a:avLst/>
              </a:prstGeom>
              <a:blipFill>
                <a:blip r:embed="rId6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Arc 59">
            <a:extLst>
              <a:ext uri="{FF2B5EF4-FFF2-40B4-BE49-F238E27FC236}">
                <a16:creationId xmlns:a16="http://schemas.microsoft.com/office/drawing/2014/main" id="{A79214F9-751C-D500-4E6E-8AE76C93758B}"/>
              </a:ext>
            </a:extLst>
          </p:cNvPr>
          <p:cNvSpPr/>
          <p:nvPr/>
        </p:nvSpPr>
        <p:spPr>
          <a:xfrm rot="9831162" flipH="1">
            <a:off x="8399723" y="3473003"/>
            <a:ext cx="400831" cy="166141"/>
          </a:xfrm>
          <a:prstGeom prst="arc">
            <a:avLst>
              <a:gd name="adj1" fmla="val 12380795"/>
              <a:gd name="adj2" fmla="val 0"/>
            </a:avLst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C416E5E-816E-F4B3-C54E-93CF0A7229E2}"/>
              </a:ext>
            </a:extLst>
          </p:cNvPr>
          <p:cNvCxnSpPr>
            <a:cxnSpLocks/>
          </p:cNvCxnSpPr>
          <p:nvPr/>
        </p:nvCxnSpPr>
        <p:spPr>
          <a:xfrm>
            <a:off x="8490801" y="3376664"/>
            <a:ext cx="1206765" cy="12357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18C164A-601C-6201-18B7-5FE553650F2C}"/>
              </a:ext>
            </a:extLst>
          </p:cNvPr>
          <p:cNvCxnSpPr/>
          <p:nvPr/>
        </p:nvCxnSpPr>
        <p:spPr>
          <a:xfrm flipV="1">
            <a:off x="8816416" y="3344044"/>
            <a:ext cx="77251" cy="2498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BB6374E-8485-1D03-376B-9084318B6A3F}"/>
              </a:ext>
            </a:extLst>
          </p:cNvPr>
          <p:cNvCxnSpPr>
            <a:cxnSpLocks/>
          </p:cNvCxnSpPr>
          <p:nvPr/>
        </p:nvCxnSpPr>
        <p:spPr>
          <a:xfrm>
            <a:off x="9096326" y="3386617"/>
            <a:ext cx="2614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740118-3428-3327-26AB-C524597C8986}"/>
                  </a:ext>
                </a:extLst>
              </p:cNvPr>
              <p:cNvSpPr txBox="1"/>
              <p:nvPr/>
            </p:nvSpPr>
            <p:spPr>
              <a:xfrm>
                <a:off x="10341171" y="2826426"/>
                <a:ext cx="603755" cy="470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740118-3428-3327-26AB-C524597C8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171" y="2826426"/>
                <a:ext cx="603755" cy="470322"/>
              </a:xfrm>
              <a:prstGeom prst="rect">
                <a:avLst/>
              </a:prstGeom>
              <a:blipFill>
                <a:blip r:embed="rId7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5F3EEB-739F-4C51-0B6D-6243AA2C6ABA}"/>
                  </a:ext>
                </a:extLst>
              </p:cNvPr>
              <p:cNvSpPr txBox="1"/>
              <p:nvPr/>
            </p:nvSpPr>
            <p:spPr>
              <a:xfrm>
                <a:off x="10341171" y="2641443"/>
                <a:ext cx="1324593" cy="2934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𝑖𝑚𝑎𝑔𝑖𝑛𝑎𝑟𝑦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5F3EEB-739F-4C51-0B6D-6243AA2C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171" y="2641443"/>
                <a:ext cx="1324593" cy="293478"/>
              </a:xfrm>
              <a:prstGeom prst="rect">
                <a:avLst/>
              </a:prstGeom>
              <a:blipFill>
                <a:blip r:embed="rId8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2D0F6DBC-6E3E-0998-469D-5899A7689454}"/>
              </a:ext>
            </a:extLst>
          </p:cNvPr>
          <p:cNvSpPr txBox="1"/>
          <p:nvPr/>
        </p:nvSpPr>
        <p:spPr>
          <a:xfrm>
            <a:off x="10330141" y="2066473"/>
            <a:ext cx="1346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Evanescent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SV-wave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B5E423-DF5C-8A41-BCFF-6270E80C856E}"/>
              </a:ext>
            </a:extLst>
          </p:cNvPr>
          <p:cNvSpPr txBox="1"/>
          <p:nvPr/>
        </p:nvSpPr>
        <p:spPr>
          <a:xfrm>
            <a:off x="8825930" y="2060321"/>
            <a:ext cx="1346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Evanescent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P-wave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403962-AF80-DECA-F1AC-426E39B67FA4}"/>
                  </a:ext>
                </a:extLst>
              </p:cNvPr>
              <p:cNvSpPr txBox="1"/>
              <p:nvPr/>
            </p:nvSpPr>
            <p:spPr>
              <a:xfrm>
                <a:off x="701566" y="3419062"/>
                <a:ext cx="4831695" cy="39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403962-AF80-DECA-F1AC-426E39B67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66" y="3419062"/>
                <a:ext cx="4831695" cy="394210"/>
              </a:xfrm>
              <a:prstGeom prst="rect">
                <a:avLst/>
              </a:prstGeom>
              <a:blipFill>
                <a:blip r:embed="rId9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F230AB-C563-436F-7C71-24446578EEDF}"/>
                  </a:ext>
                </a:extLst>
              </p:cNvPr>
              <p:cNvSpPr txBox="1"/>
              <p:nvPr/>
            </p:nvSpPr>
            <p:spPr>
              <a:xfrm>
                <a:off x="701566" y="2362895"/>
                <a:ext cx="4831695" cy="387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F230AB-C563-436F-7C71-24446578E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66" y="2362895"/>
                <a:ext cx="4831695" cy="387927"/>
              </a:xfrm>
              <a:prstGeom prst="rect">
                <a:avLst/>
              </a:prstGeom>
              <a:blipFill>
                <a:blip r:embed="rId10"/>
                <a:stretch>
                  <a:fillRect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93A573E-8211-3449-8EF5-64F3045D4FC6}"/>
              </a:ext>
            </a:extLst>
          </p:cNvPr>
          <p:cNvSpPr txBox="1"/>
          <p:nvPr/>
        </p:nvSpPr>
        <p:spPr>
          <a:xfrm>
            <a:off x="710494" y="5522902"/>
            <a:ext cx="765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So, what is the combined result?! </a:t>
            </a:r>
            <a:r>
              <a:rPr lang="en-US" b="1" dirty="0">
                <a:sym typeface="Wingdings" panose="05000000000000000000" pitchFamily="2" charset="2"/>
              </a:rPr>
              <a:t> velocity, displacement, amplitude?</a:t>
            </a:r>
            <a:endParaRPr lang="en-US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233B87-0711-B19F-2DCA-D8632D87E42C}"/>
              </a:ext>
            </a:extLst>
          </p:cNvPr>
          <p:cNvCxnSpPr/>
          <p:nvPr/>
        </p:nvCxnSpPr>
        <p:spPr>
          <a:xfrm flipV="1">
            <a:off x="3752193" y="3813272"/>
            <a:ext cx="0" cy="4255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E5F4765-F8A9-0DF5-FC8E-B8126B298FE1}"/>
              </a:ext>
            </a:extLst>
          </p:cNvPr>
          <p:cNvSpPr txBox="1"/>
          <p:nvPr/>
        </p:nvSpPr>
        <p:spPr>
          <a:xfrm>
            <a:off x="3117413" y="4302627"/>
            <a:ext cx="118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Exponential function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A8F839-5BC5-3798-5DCD-1C7B82703588}"/>
              </a:ext>
            </a:extLst>
          </p:cNvPr>
          <p:cNvCxnSpPr/>
          <p:nvPr/>
        </p:nvCxnSpPr>
        <p:spPr>
          <a:xfrm flipV="1">
            <a:off x="4982469" y="3813272"/>
            <a:ext cx="0" cy="4255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7D1CF31-8C2E-1280-B9D2-7004BF0AACF7}"/>
              </a:ext>
            </a:extLst>
          </p:cNvPr>
          <p:cNvSpPr txBox="1"/>
          <p:nvPr/>
        </p:nvSpPr>
        <p:spPr>
          <a:xfrm>
            <a:off x="4332419" y="4302627"/>
            <a:ext cx="1300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Traveling wave</a:t>
            </a:r>
          </a:p>
          <a:p>
            <a:pPr algn="ctr"/>
            <a:r>
              <a:rPr lang="en-US" sz="1400" dirty="0"/>
              <a:t>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207758-EFC5-0943-34B0-39A6D74189CB}"/>
              </a:ext>
            </a:extLst>
          </p:cNvPr>
          <p:cNvSpPr txBox="1"/>
          <p:nvPr/>
        </p:nvSpPr>
        <p:spPr>
          <a:xfrm>
            <a:off x="710494" y="5894083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know that because of the free surface condition …</a:t>
            </a:r>
          </a:p>
        </p:txBody>
      </p:sp>
    </p:spTree>
    <p:extLst>
      <p:ext uri="{BB962C8B-B14F-4D97-AF65-F5344CB8AC3E}">
        <p14:creationId xmlns:p14="http://schemas.microsoft.com/office/powerpoint/2010/main" val="343275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65791-23FB-71F8-AE66-3581527CD999}"/>
                  </a:ext>
                </a:extLst>
              </p:cNvPr>
              <p:cNvSpPr txBox="1"/>
              <p:nvPr/>
            </p:nvSpPr>
            <p:spPr>
              <a:xfrm>
                <a:off x="1103016" y="5459953"/>
                <a:ext cx="4028347" cy="2462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𝑊h𝑎𝑡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𝑡𝑒𝑟𝑚𝑠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𝑝𝑜𝑡𝑒𝑛𝑡𝑖𝑎𝑙𝑠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? </m:t>
                      </m:r>
                    </m:oMath>
                  </m:oMathPara>
                </a14:m>
                <a:br>
                  <a:rPr lang="en-US" sz="1600" b="0" i="1" dirty="0">
                    <a:latin typeface="Cambria Math" panose="02040503050406030204" pitchFamily="18" charset="0"/>
                  </a:rPr>
                </a:br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65791-23FB-71F8-AE66-3581527CD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16" y="5459953"/>
                <a:ext cx="4028347" cy="246286"/>
              </a:xfrm>
              <a:prstGeom prst="rect">
                <a:avLst/>
              </a:prstGeom>
              <a:blipFill>
                <a:blip r:embed="rId2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CF887E-1EF0-A78E-9B50-B1DF530AD287}"/>
                  </a:ext>
                </a:extLst>
              </p:cNvPr>
              <p:cNvSpPr txBox="1"/>
              <p:nvPr/>
            </p:nvSpPr>
            <p:spPr>
              <a:xfrm>
                <a:off x="738467" y="1556354"/>
                <a:ext cx="2781973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US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CF887E-1EF0-A78E-9B50-B1DF530AD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67" y="1556354"/>
                <a:ext cx="2781973" cy="391646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BB6615-62EC-2A5A-CEA2-13203F3C1F92}"/>
                  </a:ext>
                </a:extLst>
              </p:cNvPr>
              <p:cNvSpPr txBox="1"/>
              <p:nvPr/>
            </p:nvSpPr>
            <p:spPr>
              <a:xfrm>
                <a:off x="738467" y="2917251"/>
                <a:ext cx="6851904" cy="720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trike="noStrike" smtClean="0">
                              <a:solidFill>
                                <a:schemeClr val="accent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u="none" strike="noStrike" smtClean="0">
                              <a:solidFill>
                                <a:schemeClr val="accent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u="none" strike="noStrike" smtClean="0">
                              <a:solidFill>
                                <a:schemeClr val="accent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en-US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BB6615-62EC-2A5A-CEA2-13203F3C1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67" y="2917251"/>
                <a:ext cx="6851904" cy="7203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1E7DCD-A0BB-0551-4F2A-A7443CFEEBE2}"/>
                  </a:ext>
                </a:extLst>
              </p:cNvPr>
              <p:cNvSpPr txBox="1"/>
              <p:nvPr/>
            </p:nvSpPr>
            <p:spPr>
              <a:xfrm>
                <a:off x="1103016" y="3680665"/>
                <a:ext cx="3030923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trike="noStrike" smtClean="0">
                              <a:solidFill>
                                <a:schemeClr val="accent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u="none" strike="noStrike" smtClean="0">
                              <a:solidFill>
                                <a:schemeClr val="accent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u="none" strike="noStrike" smtClean="0">
                              <a:solidFill>
                                <a:schemeClr val="accent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u="none" strike="noStrike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1E7DCD-A0BB-0551-4F2A-A7443CFEE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16" y="3680665"/>
                <a:ext cx="3030923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338164A-D200-BFAE-E740-206E93AC965F}"/>
              </a:ext>
            </a:extLst>
          </p:cNvPr>
          <p:cNvSpPr txBox="1"/>
          <p:nvPr/>
        </p:nvSpPr>
        <p:spPr>
          <a:xfrm>
            <a:off x="919410" y="516279"/>
            <a:ext cx="107680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Free surface condition for homogeneous isotropic elastic media </a:t>
            </a:r>
            <a:br>
              <a:rPr lang="en-US" b="1" dirty="0"/>
            </a:br>
            <a:r>
              <a:rPr lang="en-US" dirty="0"/>
              <a:t>all components of the stress tensor perpendicular to the surface z=0 vanish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124A4C-0E23-A40F-3AB5-A9A3ACC881EC}"/>
                  </a:ext>
                </a:extLst>
              </p:cNvPr>
              <p:cNvSpPr txBox="1"/>
              <p:nvPr/>
            </p:nvSpPr>
            <p:spPr>
              <a:xfrm>
                <a:off x="1077508" y="2024825"/>
                <a:ext cx="45767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      </m:t>
                      </m:r>
                      <m:r>
                        <m:rPr>
                          <m:nor/>
                        </m:rPr>
                        <a:rPr lang="en-US" altLang="en-US" dirty="0"/>
                        <m:t>(</m:t>
                      </m:r>
                      <m:r>
                        <m:rPr>
                          <m:nor/>
                        </m:rPr>
                        <a:rPr lang="en-US" altLang="en-US" dirty="0"/>
                        <m:t>no</m:t>
                      </m:r>
                      <m:r>
                        <m:rPr>
                          <m:nor/>
                        </m:rPr>
                        <a:rPr lang="en-US" altLang="en-US" dirty="0"/>
                        <m:t> </m:t>
                      </m:r>
                      <m:r>
                        <m:rPr>
                          <m:nor/>
                        </m:rPr>
                        <a:rPr lang="en-US" altLang="en-US" b="0" i="0" dirty="0" smtClean="0"/>
                        <m:t>normal</m:t>
                      </m:r>
                      <m:r>
                        <m:rPr>
                          <m:nor/>
                        </m:rPr>
                        <a:rPr lang="en-US" altLang="en-US" dirty="0"/>
                        <m:t> </m:t>
                      </m:r>
                      <m:r>
                        <m:rPr>
                          <m:nor/>
                        </m:rPr>
                        <a:rPr lang="en-US" altLang="en-US" dirty="0"/>
                        <m:t>stress</m:t>
                      </m:r>
                      <m:r>
                        <m:rPr>
                          <m:nor/>
                        </m:rPr>
                        <a:rPr lang="en-US" altLang="en-US" dirty="0"/>
                        <m:t> </m:t>
                      </m:r>
                      <m:r>
                        <m:rPr>
                          <m:nor/>
                        </m:rPr>
                        <a:rPr lang="en-US" altLang="en-US" dirty="0"/>
                        <m:t>in</m:t>
                      </m:r>
                      <m:r>
                        <m:rPr>
                          <m:nor/>
                        </m:rPr>
                        <a:rPr lang="en-US" altLang="en-US" dirty="0"/>
                        <m:t> </m:t>
                      </m:r>
                      <m:r>
                        <m:rPr>
                          <m:nor/>
                        </m:rPr>
                        <a:rPr lang="en-US" altLang="en-US" dirty="0"/>
                        <m:t>the</m:t>
                      </m:r>
                      <m:r>
                        <m:rPr>
                          <m:nor/>
                        </m:rPr>
                        <a:rPr lang="en-US" altLang="en-US" dirty="0"/>
                        <m:t> </m:t>
                      </m:r>
                      <m:r>
                        <m:rPr>
                          <m:nor/>
                        </m:rPr>
                        <a:rPr lang="en-US" altLang="en-US" b="0" i="0" dirty="0" smtClean="0"/>
                        <m:t>z</m:t>
                      </m:r>
                      <m:r>
                        <m:rPr>
                          <m:nor/>
                        </m:rPr>
                        <a:rPr lang="en-US" altLang="en-US" b="0" i="0" dirty="0" smtClean="0"/>
                        <m:t> </m:t>
                      </m:r>
                      <m:r>
                        <m:rPr>
                          <m:nor/>
                        </m:rPr>
                        <a:rPr lang="en-US" altLang="en-US" b="0" i="0" dirty="0" smtClean="0"/>
                        <m:t>direction</m:t>
                      </m:r>
                      <m:r>
                        <m:rPr>
                          <m:nor/>
                        </m:rPr>
                        <a:rPr lang="en-US" altLang="en-US" dirty="0"/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124A4C-0E23-A40F-3AB5-A9A3ACC88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508" y="2024825"/>
                <a:ext cx="4576766" cy="276999"/>
              </a:xfrm>
              <a:prstGeom prst="rect">
                <a:avLst/>
              </a:prstGeom>
              <a:blipFill>
                <a:blip r:embed="rId6"/>
                <a:stretch>
                  <a:fillRect t="-21739" r="-1105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231284-FDDF-AD7B-45B7-0F32F39B9C3E}"/>
                  </a:ext>
                </a:extLst>
              </p:cNvPr>
              <p:cNvSpPr txBox="1"/>
              <p:nvPr/>
            </p:nvSpPr>
            <p:spPr>
              <a:xfrm>
                <a:off x="1115707" y="2391203"/>
                <a:ext cx="42666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      </m:t>
                      </m:r>
                      <m:r>
                        <m:rPr>
                          <m:nor/>
                        </m:rPr>
                        <a:rPr lang="en-US" altLang="en-US" dirty="0"/>
                        <m:t>(</m:t>
                      </m:r>
                      <m:r>
                        <m:rPr>
                          <m:nor/>
                        </m:rPr>
                        <a:rPr lang="en-US" altLang="en-US" dirty="0"/>
                        <m:t>no</m:t>
                      </m:r>
                      <m:r>
                        <m:rPr>
                          <m:nor/>
                        </m:rPr>
                        <a:rPr lang="en-US" altLang="en-US" dirty="0"/>
                        <m:t> </m:t>
                      </m:r>
                      <m:r>
                        <m:rPr>
                          <m:nor/>
                        </m:rPr>
                        <a:rPr lang="en-US" altLang="en-US" dirty="0"/>
                        <m:t>shear</m:t>
                      </m:r>
                      <m:r>
                        <m:rPr>
                          <m:nor/>
                        </m:rPr>
                        <a:rPr lang="en-US" altLang="en-US" dirty="0"/>
                        <m:t> </m:t>
                      </m:r>
                      <m:r>
                        <m:rPr>
                          <m:nor/>
                        </m:rPr>
                        <a:rPr lang="en-US" altLang="en-US" dirty="0"/>
                        <m:t>stress</m:t>
                      </m:r>
                      <m:r>
                        <m:rPr>
                          <m:nor/>
                        </m:rPr>
                        <a:rPr lang="en-US" altLang="en-US" dirty="0"/>
                        <m:t> </m:t>
                      </m:r>
                      <m:r>
                        <m:rPr>
                          <m:nor/>
                        </m:rPr>
                        <a:rPr lang="en-US" altLang="en-US" dirty="0"/>
                        <m:t>in</m:t>
                      </m:r>
                      <m:r>
                        <m:rPr>
                          <m:nor/>
                        </m:rPr>
                        <a:rPr lang="en-US" altLang="en-US" dirty="0"/>
                        <m:t> </m:t>
                      </m:r>
                      <m:r>
                        <m:rPr>
                          <m:nor/>
                        </m:rPr>
                        <a:rPr lang="en-US" altLang="en-US" dirty="0"/>
                        <m:t>the</m:t>
                      </m:r>
                      <m:r>
                        <m:rPr>
                          <m:nor/>
                        </m:rPr>
                        <a:rPr lang="en-US" altLang="en-US" dirty="0"/>
                        <m:t> </m:t>
                      </m:r>
                      <m:r>
                        <m:rPr>
                          <m:nor/>
                        </m:rPr>
                        <a:rPr lang="en-US" altLang="en-US" dirty="0"/>
                        <m:t>xz</m:t>
                      </m:r>
                      <m:r>
                        <m:rPr>
                          <m:nor/>
                        </m:rPr>
                        <a:rPr lang="en-US" altLang="en-US" dirty="0"/>
                        <m:t>−</m:t>
                      </m:r>
                      <m:r>
                        <m:rPr>
                          <m:nor/>
                        </m:rPr>
                        <a:rPr lang="en-US" altLang="en-US" dirty="0"/>
                        <m:t>plane</m:t>
                      </m:r>
                      <m:r>
                        <m:rPr>
                          <m:nor/>
                        </m:rPr>
                        <a:rPr lang="en-US" altLang="en-US" dirty="0"/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231284-FDDF-AD7B-45B7-0F32F39B9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707" y="2391203"/>
                <a:ext cx="4266616" cy="276999"/>
              </a:xfrm>
              <a:prstGeom prst="rect">
                <a:avLst/>
              </a:prstGeom>
              <a:blipFill>
                <a:blip r:embed="rId7"/>
                <a:stretch>
                  <a:fillRect l="-297" t="-21739" r="-148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B0C8DA-7C8A-2161-D49D-91B9BF034688}"/>
                  </a:ext>
                </a:extLst>
              </p:cNvPr>
              <p:cNvSpPr txBox="1"/>
              <p:nvPr/>
            </p:nvSpPr>
            <p:spPr>
              <a:xfrm>
                <a:off x="5373100" y="5204420"/>
                <a:ext cx="3030923" cy="664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trike="noStrike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u="none" strike="noStrike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u="none" strike="noStrike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B0C8DA-7C8A-2161-D49D-91B9BF034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100" y="5204420"/>
                <a:ext cx="3030923" cy="6643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720650-CA02-C5A8-3DE2-420CC1910A15}"/>
                  </a:ext>
                </a:extLst>
              </p:cNvPr>
              <p:cNvSpPr txBox="1"/>
              <p:nvPr/>
            </p:nvSpPr>
            <p:spPr>
              <a:xfrm>
                <a:off x="7609449" y="5204420"/>
                <a:ext cx="3030923" cy="664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trike="noStrike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u="none" strike="noStrike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u="none" strike="noStrike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720650-CA02-C5A8-3DE2-420CC1910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449" y="5204420"/>
                <a:ext cx="3030923" cy="6643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BC0FA02-7BDA-7281-7460-E076B0CE5E97}"/>
              </a:ext>
            </a:extLst>
          </p:cNvPr>
          <p:cNvSpPr/>
          <p:nvPr/>
        </p:nvSpPr>
        <p:spPr>
          <a:xfrm rot="19193168">
            <a:off x="7540206" y="3221707"/>
            <a:ext cx="301547" cy="2347283"/>
          </a:xfrm>
          <a:custGeom>
            <a:avLst/>
            <a:gdLst>
              <a:gd name="connsiteX0" fmla="*/ 0 w 2252049"/>
              <a:gd name="connsiteY0" fmla="*/ 1860331 h 1860331"/>
              <a:gd name="connsiteX1" fmla="*/ 2196662 w 2252049"/>
              <a:gd name="connsiteY1" fmla="*/ 924911 h 1860331"/>
              <a:gd name="connsiteX2" fmla="*/ 1376855 w 2252049"/>
              <a:gd name="connsiteY2" fmla="*/ 0 h 18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2049" h="1860331">
                <a:moveTo>
                  <a:pt x="0" y="1860331"/>
                </a:moveTo>
                <a:cubicBezTo>
                  <a:pt x="983593" y="1547648"/>
                  <a:pt x="1967186" y="1234966"/>
                  <a:pt x="2196662" y="924911"/>
                </a:cubicBezTo>
                <a:cubicBezTo>
                  <a:pt x="2426138" y="614856"/>
                  <a:pt x="1901496" y="307428"/>
                  <a:pt x="1376855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E4710BF-6159-3888-8CAD-75466C15FB5F}"/>
              </a:ext>
            </a:extLst>
          </p:cNvPr>
          <p:cNvSpPr/>
          <p:nvPr/>
        </p:nvSpPr>
        <p:spPr>
          <a:xfrm rot="18034128">
            <a:off x="5065476" y="3502888"/>
            <a:ext cx="301547" cy="2347283"/>
          </a:xfrm>
          <a:custGeom>
            <a:avLst/>
            <a:gdLst>
              <a:gd name="connsiteX0" fmla="*/ 0 w 2252049"/>
              <a:gd name="connsiteY0" fmla="*/ 1860331 h 1860331"/>
              <a:gd name="connsiteX1" fmla="*/ 2196662 w 2252049"/>
              <a:gd name="connsiteY1" fmla="*/ 924911 h 1860331"/>
              <a:gd name="connsiteX2" fmla="*/ 1376855 w 2252049"/>
              <a:gd name="connsiteY2" fmla="*/ 0 h 18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2049" h="1860331">
                <a:moveTo>
                  <a:pt x="0" y="1860331"/>
                </a:moveTo>
                <a:cubicBezTo>
                  <a:pt x="983593" y="1547648"/>
                  <a:pt x="1967186" y="1234966"/>
                  <a:pt x="2196662" y="924911"/>
                </a:cubicBezTo>
                <a:cubicBezTo>
                  <a:pt x="2426138" y="614856"/>
                  <a:pt x="1901496" y="307428"/>
                  <a:pt x="1376855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0F42EC1-6E1F-AE58-564F-50AE1BD0FDB2}"/>
              </a:ext>
            </a:extLst>
          </p:cNvPr>
          <p:cNvSpPr/>
          <p:nvPr/>
        </p:nvSpPr>
        <p:spPr>
          <a:xfrm rot="19147012">
            <a:off x="5417549" y="3448468"/>
            <a:ext cx="285074" cy="2120071"/>
          </a:xfrm>
          <a:custGeom>
            <a:avLst/>
            <a:gdLst>
              <a:gd name="connsiteX0" fmla="*/ 0 w 2252049"/>
              <a:gd name="connsiteY0" fmla="*/ 1860331 h 1860331"/>
              <a:gd name="connsiteX1" fmla="*/ 2196662 w 2252049"/>
              <a:gd name="connsiteY1" fmla="*/ 924911 h 1860331"/>
              <a:gd name="connsiteX2" fmla="*/ 1376855 w 2252049"/>
              <a:gd name="connsiteY2" fmla="*/ 0 h 18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2049" h="1860331">
                <a:moveTo>
                  <a:pt x="0" y="1860331"/>
                </a:moveTo>
                <a:cubicBezTo>
                  <a:pt x="983593" y="1547648"/>
                  <a:pt x="1967186" y="1234966"/>
                  <a:pt x="2196662" y="924911"/>
                </a:cubicBezTo>
                <a:cubicBezTo>
                  <a:pt x="2426138" y="614856"/>
                  <a:pt x="1901496" y="307428"/>
                  <a:pt x="1376855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AF0670-B9BD-15C7-945D-E2FEA3E37F97}"/>
              </a:ext>
            </a:extLst>
          </p:cNvPr>
          <p:cNvSpPr/>
          <p:nvPr/>
        </p:nvSpPr>
        <p:spPr>
          <a:xfrm>
            <a:off x="273378" y="1948000"/>
            <a:ext cx="6030079" cy="834651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6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2" grpId="0"/>
      <p:bldP spid="13" grpId="0"/>
      <p:bldP spid="20" grpId="0" animBg="1"/>
      <p:bldP spid="21" grpId="0" animBg="1"/>
      <p:bldP spid="22" grpId="0" animBg="1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51C0D8-A0DC-46EA-095B-94370CAAD088}"/>
                  </a:ext>
                </a:extLst>
              </p:cNvPr>
              <p:cNvSpPr txBox="1"/>
              <p:nvPr/>
            </p:nvSpPr>
            <p:spPr>
              <a:xfrm>
                <a:off x="1159379" y="1622413"/>
                <a:ext cx="1975220" cy="277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𝑥𝑧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𝑥𝑧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51C0D8-A0DC-46EA-095B-94370CAAD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379" y="1622413"/>
                <a:ext cx="1975220" cy="277897"/>
              </a:xfrm>
              <a:prstGeom prst="rect">
                <a:avLst/>
              </a:prstGeom>
              <a:blipFill>
                <a:blip r:embed="rId2"/>
                <a:stretch>
                  <a:fillRect l="-1543" t="-4348" r="-277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80ACDB-D8EE-1214-A893-2F3B366D9EC5}"/>
                  </a:ext>
                </a:extLst>
              </p:cNvPr>
              <p:cNvSpPr txBox="1"/>
              <p:nvPr/>
            </p:nvSpPr>
            <p:spPr>
              <a:xfrm>
                <a:off x="1159379" y="1232222"/>
                <a:ext cx="2000548" cy="277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80ACDB-D8EE-1214-A893-2F3B366D9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379" y="1232222"/>
                <a:ext cx="2000548" cy="277897"/>
              </a:xfrm>
              <a:prstGeom prst="rect">
                <a:avLst/>
              </a:prstGeom>
              <a:blipFill>
                <a:blip r:embed="rId3"/>
                <a:stretch>
                  <a:fillRect l="-1524" t="-4348" r="-274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6BFA153-F7A1-B7D4-CE0C-AC4393DC2AB0}"/>
              </a:ext>
            </a:extLst>
          </p:cNvPr>
          <p:cNvSpPr txBox="1"/>
          <p:nvPr/>
        </p:nvSpPr>
        <p:spPr>
          <a:xfrm>
            <a:off x="1159379" y="907598"/>
            <a:ext cx="420204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0" dirty="0"/>
              <a:t>Can rearrange stresses into P &amp; S contributions: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1C78E6C-F648-E3B6-206A-A08AB1D3F893}"/>
                  </a:ext>
                </a:extLst>
              </p:cNvPr>
              <p:cNvSpPr txBox="1"/>
              <p:nvPr/>
            </p:nvSpPr>
            <p:spPr>
              <a:xfrm>
                <a:off x="1159379" y="2840425"/>
                <a:ext cx="3992311" cy="676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solidFill>
                                              <a:schemeClr val="accent3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3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solidFill>
                                      <a:schemeClr val="accent3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accent3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3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chemeClr val="accent3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b="0" i="1" smtClean="0">
                                    <a:solidFill>
                                      <a:schemeClr val="accent3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solidFill>
                                              <a:schemeClr val="accent3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3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1C78E6C-F648-E3B6-206A-A08AB1D3F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379" y="2840425"/>
                <a:ext cx="3992311" cy="6768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7B71618-ECCB-FA32-A85E-5908077FBB8C}"/>
              </a:ext>
            </a:extLst>
          </p:cNvPr>
          <p:cNvSpPr txBox="1"/>
          <p:nvPr/>
        </p:nvSpPr>
        <p:spPr>
          <a:xfrm>
            <a:off x="6191606" y="2655631"/>
            <a:ext cx="5627460" cy="10464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i="1" dirty="0"/>
              <a:t>Eigenvalue of Displacement Eigenfunction!</a:t>
            </a:r>
          </a:p>
          <a:p>
            <a:r>
              <a:rPr lang="en-US" sz="1600" dirty="0"/>
              <a:t>Non-trivial solutions of </a:t>
            </a:r>
            <a:r>
              <a:rPr lang="en-US" sz="1600" b="1" dirty="0">
                <a:highlight>
                  <a:srgbClr val="FFFF00"/>
                </a:highlight>
              </a:rPr>
              <a:t>apparent velocity, c </a:t>
            </a:r>
            <a:r>
              <a:rPr lang="en-US" sz="1600" dirty="0"/>
              <a:t>can be found by finding the root where the </a:t>
            </a:r>
            <a:r>
              <a:rPr lang="en-US" sz="1600" b="1" dirty="0"/>
              <a:t>determinant</a:t>
            </a:r>
            <a:r>
              <a:rPr lang="en-US" sz="1600" dirty="0"/>
              <a:t> of the matrix is zero</a:t>
            </a:r>
          </a:p>
          <a:p>
            <a:r>
              <a:rPr lang="en-US" sz="1400" i="1" dirty="0"/>
              <a:t>(note trivial solution would be A = B =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10258C-B135-8CA8-F50F-FCEB86CA6372}"/>
                  </a:ext>
                </a:extLst>
              </p:cNvPr>
              <p:cNvSpPr txBox="1"/>
              <p:nvPr/>
            </p:nvSpPr>
            <p:spPr>
              <a:xfrm>
                <a:off x="6351180" y="5009225"/>
                <a:ext cx="5308313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−8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24−16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+16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10258C-B135-8CA8-F50F-FCEB86CA6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180" y="5009225"/>
                <a:ext cx="5308313" cy="627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5F8C9E-E3C9-CBE8-8219-59BBD6409E11}"/>
                  </a:ext>
                </a:extLst>
              </p:cNvPr>
              <p:cNvSpPr txBox="1"/>
              <p:nvPr/>
            </p:nvSpPr>
            <p:spPr>
              <a:xfrm>
                <a:off x="556099" y="5107920"/>
                <a:ext cx="4311180" cy="495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Determinant: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−2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−16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5F8C9E-E3C9-CBE8-8219-59BBD6409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99" y="5107920"/>
                <a:ext cx="4311180" cy="495007"/>
              </a:xfrm>
              <a:prstGeom prst="rect">
                <a:avLst/>
              </a:prstGeom>
              <a:blipFill>
                <a:blip r:embed="rId6"/>
                <a:stretch>
                  <a:fillRect l="-325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086FFA-1F79-5CBA-A295-ABC547D955D0}"/>
              </a:ext>
            </a:extLst>
          </p:cNvPr>
          <p:cNvCxnSpPr/>
          <p:nvPr/>
        </p:nvCxnSpPr>
        <p:spPr>
          <a:xfrm>
            <a:off x="5178547" y="5355423"/>
            <a:ext cx="8610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42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1E7944F-F1E3-C877-E758-973322C41018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96B88-E92F-D70D-9335-D82B0152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76" y="-14944"/>
            <a:ext cx="10515600" cy="1325563"/>
          </a:xfrm>
        </p:spPr>
        <p:txBody>
          <a:bodyPr/>
          <a:lstStyle/>
          <a:p>
            <a:r>
              <a:rPr lang="en-US" b="1" dirty="0"/>
              <a:t>Characteristic Equation </a:t>
            </a:r>
            <a:r>
              <a:rPr lang="en-US" sz="2800" b="1" dirty="0"/>
              <a:t>(homogenous, isotropic)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127484-454D-EDBE-8E5F-EB98BEBCC5ED}"/>
                  </a:ext>
                </a:extLst>
              </p:cNvPr>
              <p:cNvSpPr txBox="1"/>
              <p:nvPr/>
            </p:nvSpPr>
            <p:spPr>
              <a:xfrm>
                <a:off x="6714554" y="5356755"/>
                <a:ext cx="2600896" cy="275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𝑣𝑎𝑙𝑖𝑑</m:t>
                      </m:r>
                      <m:r>
                        <a:rPr lang="en-US" sz="1600" b="1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sz="1600" b="1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127484-454D-EDBE-8E5F-EB98BEBCC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554" y="5356755"/>
                <a:ext cx="2600896" cy="275268"/>
              </a:xfrm>
              <a:prstGeom prst="rect">
                <a:avLst/>
              </a:prstGeom>
              <a:blipFill>
                <a:blip r:embed="rId2"/>
                <a:stretch>
                  <a:fillRect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A14EC2-DF20-F15E-8CF7-78635365445B}"/>
                  </a:ext>
                </a:extLst>
              </p:cNvPr>
              <p:cNvSpPr txBox="1"/>
              <p:nvPr/>
            </p:nvSpPr>
            <p:spPr>
              <a:xfrm>
                <a:off x="6794564" y="4010477"/>
                <a:ext cx="438459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→−7+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+16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 →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𝑝𝑜𝑠𝑖𝑡𝑖𝑣𝑒</m:t>
                      </m:r>
                    </m:oMath>
                  </m:oMathPara>
                </a14:m>
                <a:endParaRPr lang="en-US" sz="16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A14EC2-DF20-F15E-8CF7-786353654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564" y="4010477"/>
                <a:ext cx="4384598" cy="246221"/>
              </a:xfrm>
              <a:prstGeom prst="rect">
                <a:avLst/>
              </a:prstGeom>
              <a:blipFill>
                <a:blip r:embed="rId3"/>
                <a:stretch>
                  <a:fillRect l="-1252" r="-974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7C666E-58CF-9B83-007E-D0FA62A247B9}"/>
                  </a:ext>
                </a:extLst>
              </p:cNvPr>
              <p:cNvSpPr txBox="1"/>
              <p:nvPr/>
            </p:nvSpPr>
            <p:spPr>
              <a:xfrm>
                <a:off x="757695" y="1310619"/>
                <a:ext cx="4838825" cy="6279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−8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24−16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+16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7C666E-58CF-9B83-007E-D0FA62A24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95" y="1310619"/>
                <a:ext cx="4838825" cy="627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F00A33-670E-782B-9661-FD32D48F49C5}"/>
                  </a:ext>
                </a:extLst>
              </p:cNvPr>
              <p:cNvSpPr txBox="1"/>
              <p:nvPr/>
            </p:nvSpPr>
            <p:spPr>
              <a:xfrm>
                <a:off x="493994" y="2062668"/>
                <a:ext cx="6800067" cy="669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i="1" dirty="0"/>
                  <a:t>cubic polynomial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400" b="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i="1" dirty="0"/>
                  <a:t>No dependence on frequency – everything done to this point assumes a half space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F00A33-670E-782B-9661-FD32D48F4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94" y="2062668"/>
                <a:ext cx="6800067" cy="669992"/>
              </a:xfrm>
              <a:prstGeom prst="rect">
                <a:avLst/>
              </a:prstGeom>
              <a:blipFill>
                <a:blip r:embed="rId6"/>
                <a:stretch>
                  <a:fillRect l="-9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522A13-AA80-D967-23EC-4B0C61AE2971}"/>
                  </a:ext>
                </a:extLst>
              </p:cNvPr>
              <p:cNvSpPr txBox="1"/>
              <p:nvPr/>
            </p:nvSpPr>
            <p:spPr>
              <a:xfrm>
                <a:off x="6794564" y="3124714"/>
                <a:ext cx="3279424" cy="558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 →</m:t>
                      </m:r>
                      <m:r>
                        <a:rPr lang="en-US" sz="1600" b="0" i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600" b="0" i="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𝑛𝑒𝑔𝑎𝑡𝑖𝑣𝑒</m:t>
                      </m:r>
                    </m:oMath>
                  </m:oMathPara>
                </a14:m>
                <a:endParaRPr lang="en-US" sz="16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522A13-AA80-D967-23EC-4B0C61AE2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564" y="3124714"/>
                <a:ext cx="3279424" cy="558230"/>
              </a:xfrm>
              <a:prstGeom prst="rect">
                <a:avLst/>
              </a:prstGeom>
              <a:blipFill>
                <a:blip r:embed="rId7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5D2C5BD-D828-060A-570E-564D6791E6B7}"/>
                  </a:ext>
                </a:extLst>
              </p:cNvPr>
              <p:cNvSpPr txBox="1"/>
              <p:nvPr/>
            </p:nvSpPr>
            <p:spPr>
              <a:xfrm>
                <a:off x="6747855" y="4715673"/>
                <a:ext cx="43036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Somewhere</m:t>
                      </m:r>
                      <m:r>
                        <a:rPr lang="en-US" sz="1600" b="0" i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sz="1600" b="0" i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range</m:t>
                      </m:r>
                      <m:r>
                        <a:rPr lang="en-US" sz="1600" b="0" i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 0&lt;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𝑧𝑒𝑟𝑜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𝑟𝑜𝑜𝑡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sz="16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5D2C5BD-D828-060A-570E-564D6791E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855" y="4715673"/>
                <a:ext cx="4303679" cy="338554"/>
              </a:xfrm>
              <a:prstGeom prst="rect">
                <a:avLst/>
              </a:prstGeom>
              <a:blipFill>
                <a:blip r:embed="rId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8" name="Picture 6">
            <a:extLst>
              <a:ext uri="{FF2B5EF4-FFF2-40B4-BE49-F238E27FC236}">
                <a16:creationId xmlns:a16="http://schemas.microsoft.com/office/drawing/2014/main" id="{AD96DDCE-AD19-0AE3-7061-4C71BDCD9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99" y="2877738"/>
            <a:ext cx="5693301" cy="36423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4597E7-7F68-9143-3570-53147F7E8140}"/>
                  </a:ext>
                </a:extLst>
              </p:cNvPr>
              <p:cNvSpPr txBox="1"/>
              <p:nvPr/>
            </p:nvSpPr>
            <p:spPr>
              <a:xfrm>
                <a:off x="6498698" y="5942584"/>
                <a:ext cx="4918773" cy="7073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𝑃𝑜𝑖𝑠𝑠𝑜𝑛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𝑆𝑜𝑙𝑖𝑑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𝑉𝑝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𝑉𝑠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sz="16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→ .919, 1.776, 2 </m:t>
                      </m:r>
                    </m:oMath>
                  </m:oMathPara>
                </a14:m>
                <a:br>
                  <a:rPr lang="en-US" sz="1600" b="0" i="1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</a:br>
                <a:r>
                  <a:rPr lang="en-US" sz="1600" b="0" i="1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are values &gt; 1 valid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1600" b="1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4597E7-7F68-9143-3570-53147F7E8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98" y="5942584"/>
                <a:ext cx="4918773" cy="707310"/>
              </a:xfrm>
              <a:prstGeom prst="rect">
                <a:avLst/>
              </a:prstGeom>
              <a:blipFill>
                <a:blip r:embed="rId10"/>
                <a:stretch>
                  <a:fillRect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859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F4CEF2-BB30-D06D-3082-26C975CC8A95}"/>
                  </a:ext>
                </a:extLst>
              </p:cNvPr>
              <p:cNvSpPr txBox="1"/>
              <p:nvPr/>
            </p:nvSpPr>
            <p:spPr>
              <a:xfrm>
                <a:off x="2206072" y="3165715"/>
                <a:ext cx="4831695" cy="387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F4CEF2-BB30-D06D-3082-26C975CC8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072" y="3165715"/>
                <a:ext cx="4831695" cy="387927"/>
              </a:xfrm>
              <a:prstGeom prst="rect">
                <a:avLst/>
              </a:prstGeom>
              <a:blipFill>
                <a:blip r:embed="rId2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2797F9-D9D2-D4D9-108D-35F757A0624B}"/>
                  </a:ext>
                </a:extLst>
              </p:cNvPr>
              <p:cNvSpPr txBox="1"/>
              <p:nvPr/>
            </p:nvSpPr>
            <p:spPr>
              <a:xfrm>
                <a:off x="3222580" y="3337063"/>
                <a:ext cx="6239256" cy="752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b>
                            </m:sSub>
                          </m:e>
                        </m:acc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b>
                            </m:sSub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2797F9-D9D2-D4D9-108D-35F757A06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580" y="3337063"/>
                <a:ext cx="6239256" cy="7528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567FBC-0A83-6BD5-8614-9E3FD60610C2}"/>
                  </a:ext>
                </a:extLst>
              </p:cNvPr>
              <p:cNvSpPr txBox="1"/>
              <p:nvPr/>
            </p:nvSpPr>
            <p:spPr>
              <a:xfrm>
                <a:off x="4023360" y="4837070"/>
                <a:ext cx="6944841" cy="7369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endParaRPr lang="en-US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567FBC-0A83-6BD5-8614-9E3FD6061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360" y="4837070"/>
                <a:ext cx="6944841" cy="7369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F384FF-67F2-5796-56EF-9656267B6B5E}"/>
                  </a:ext>
                </a:extLst>
              </p:cNvPr>
              <p:cNvSpPr txBox="1"/>
              <p:nvPr/>
            </p:nvSpPr>
            <p:spPr>
              <a:xfrm>
                <a:off x="2509571" y="5513584"/>
                <a:ext cx="9151010" cy="972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F384FF-67F2-5796-56EF-9656267B6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571" y="5513584"/>
                <a:ext cx="9151010" cy="9728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2F9FF90-4772-7E3E-3428-B5B50B0DC75C}"/>
              </a:ext>
            </a:extLst>
          </p:cNvPr>
          <p:cNvSpPr txBox="1"/>
          <p:nvPr/>
        </p:nvSpPr>
        <p:spPr>
          <a:xfrm>
            <a:off x="917448" y="811574"/>
            <a:ext cx="969568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/>
              <a:t>Given </a:t>
            </a:r>
            <a:r>
              <a:rPr lang="en-US" b="1" dirty="0">
                <a:highlight>
                  <a:srgbClr val="FFFF00"/>
                </a:highlight>
              </a:rPr>
              <a:t>Rayleigh wave velocity</a:t>
            </a:r>
            <a:r>
              <a:rPr lang="en-US" b="1" dirty="0"/>
              <a:t> can write B in terms of A and 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B5624-5329-C517-438A-4B75A0A1FE62}"/>
              </a:ext>
            </a:extLst>
          </p:cNvPr>
          <p:cNvSpPr txBox="1"/>
          <p:nvPr/>
        </p:nvSpPr>
        <p:spPr>
          <a:xfrm>
            <a:off x="917448" y="2668381"/>
            <a:ext cx="6167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Can now re-write displacements: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4522C0-80EB-D3A3-3711-36945088B900}"/>
                  </a:ext>
                </a:extLst>
              </p:cNvPr>
              <p:cNvSpPr txBox="1"/>
              <p:nvPr/>
            </p:nvSpPr>
            <p:spPr>
              <a:xfrm>
                <a:off x="2843476" y="1419019"/>
                <a:ext cx="6094476" cy="972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4522C0-80EB-D3A3-3711-36945088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476" y="1419019"/>
                <a:ext cx="6094476" cy="9728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BF06FB0-9A98-0972-1893-92E4800D5BF8}"/>
              </a:ext>
            </a:extLst>
          </p:cNvPr>
          <p:cNvSpPr txBox="1"/>
          <p:nvPr/>
        </p:nvSpPr>
        <p:spPr>
          <a:xfrm>
            <a:off x="917448" y="4400475"/>
            <a:ext cx="6167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And defined displacements in each direction: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E06E0A-058D-B563-EE5E-7F93C6CC80F2}"/>
              </a:ext>
            </a:extLst>
          </p:cNvPr>
          <p:cNvSpPr/>
          <p:nvPr/>
        </p:nvSpPr>
        <p:spPr>
          <a:xfrm>
            <a:off x="312130" y="724521"/>
            <a:ext cx="9695688" cy="344742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7E6C6E-5509-C11F-D8B7-65222FADE209}"/>
                  </a:ext>
                </a:extLst>
              </p:cNvPr>
              <p:cNvSpPr txBox="1"/>
              <p:nvPr/>
            </p:nvSpPr>
            <p:spPr>
              <a:xfrm>
                <a:off x="385083" y="5745812"/>
                <a:ext cx="2837497" cy="665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trike="noStrike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u="none" strike="noStrike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u="none" strike="noStrike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7E6C6E-5509-C11F-D8B7-65222FADE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83" y="5745812"/>
                <a:ext cx="2837497" cy="665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97A14E-DECA-0B73-D595-1FD1F74C799D}"/>
                  </a:ext>
                </a:extLst>
              </p:cNvPr>
              <p:cNvSpPr txBox="1"/>
              <p:nvPr/>
            </p:nvSpPr>
            <p:spPr>
              <a:xfrm>
                <a:off x="734641" y="5005145"/>
                <a:ext cx="2108835" cy="665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trike="noStrike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u="none" strike="noStrike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u="none" strike="noStrike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97A14E-DECA-0B73-D595-1FD1F74C7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41" y="5005145"/>
                <a:ext cx="2108835" cy="665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CA4F47-4DBB-6005-ECD8-EF9E07BC1CB9}"/>
              </a:ext>
            </a:extLst>
          </p:cNvPr>
          <p:cNvCxnSpPr/>
          <p:nvPr/>
        </p:nvCxnSpPr>
        <p:spPr>
          <a:xfrm>
            <a:off x="2961127" y="5321133"/>
            <a:ext cx="8610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294EA9-2073-1FBE-E4F8-2A10FDF59CF2}"/>
              </a:ext>
            </a:extLst>
          </p:cNvPr>
          <p:cNvCxnSpPr/>
          <p:nvPr/>
        </p:nvCxnSpPr>
        <p:spPr>
          <a:xfrm>
            <a:off x="2961127" y="6125043"/>
            <a:ext cx="8610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85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2" grpId="0" animBg="1"/>
      <p:bldP spid="12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C8F126-7960-8099-28B5-DFA0BB5CAA0A}"/>
              </a:ext>
            </a:extLst>
          </p:cNvPr>
          <p:cNvSpPr/>
          <p:nvPr/>
        </p:nvSpPr>
        <p:spPr>
          <a:xfrm>
            <a:off x="1828800" y="3684795"/>
            <a:ext cx="8912772" cy="21125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194BCB-464B-E5FE-5E50-CB91ED5BDD69}"/>
                  </a:ext>
                </a:extLst>
              </p:cNvPr>
              <p:cNvSpPr txBox="1"/>
              <p:nvPr/>
            </p:nvSpPr>
            <p:spPr>
              <a:xfrm>
                <a:off x="2037679" y="3914659"/>
                <a:ext cx="8470354" cy="717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trike="noStrike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u="none" strike="noStrike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u="none" strike="noStrike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 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+           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194BCB-464B-E5FE-5E50-CB91ED5BD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679" y="3914659"/>
                <a:ext cx="8470354" cy="7173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E70F537-3875-DD83-02BB-F3E3514F95CA}"/>
              </a:ext>
            </a:extLst>
          </p:cNvPr>
          <p:cNvSpPr txBox="1"/>
          <p:nvPr/>
        </p:nvSpPr>
        <p:spPr>
          <a:xfrm>
            <a:off x="917448" y="948208"/>
            <a:ext cx="969568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Since ground motion must be real, can use: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67AD2-CB32-40B6-0266-4AA869280040}"/>
              </a:ext>
            </a:extLst>
          </p:cNvPr>
          <p:cNvSpPr txBox="1"/>
          <p:nvPr/>
        </p:nvSpPr>
        <p:spPr>
          <a:xfrm>
            <a:off x="917448" y="2720827"/>
            <a:ext cx="6167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And keep only the real terms of displacement as such: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FAFBD6-12F9-B3F1-28DA-FBA7276A7362}"/>
                  </a:ext>
                </a:extLst>
              </p:cNvPr>
              <p:cNvSpPr txBox="1"/>
              <p:nvPr/>
            </p:nvSpPr>
            <p:spPr>
              <a:xfrm>
                <a:off x="2843476" y="1420098"/>
                <a:ext cx="6094476" cy="410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FAFBD6-12F9-B3F1-28DA-FBA7276A7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476" y="1420098"/>
                <a:ext cx="6094476" cy="410177"/>
              </a:xfrm>
              <a:prstGeom prst="rect">
                <a:avLst/>
              </a:prstGeom>
              <a:blipFill>
                <a:blip r:embed="rId3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3783A1-57C4-4798-B961-E49DE5019123}"/>
                  </a:ext>
                </a:extLst>
              </p:cNvPr>
              <p:cNvSpPr txBox="1"/>
              <p:nvPr/>
            </p:nvSpPr>
            <p:spPr>
              <a:xfrm>
                <a:off x="2037679" y="4747583"/>
                <a:ext cx="8470354" cy="739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 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+   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3783A1-57C4-4798-B961-E49DE5019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679" y="4747583"/>
                <a:ext cx="8470354" cy="7398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5566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E0706E5-B042-9E4A-7E28-FD2EFBF987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22"/>
          <a:stretch/>
        </p:blipFill>
        <p:spPr>
          <a:xfrm>
            <a:off x="87773" y="766003"/>
            <a:ext cx="7260417" cy="53259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2C32BD-DAC5-5036-FC94-E733CC1A7ADD}"/>
              </a:ext>
            </a:extLst>
          </p:cNvPr>
          <p:cNvSpPr/>
          <p:nvPr/>
        </p:nvSpPr>
        <p:spPr>
          <a:xfrm>
            <a:off x="226337" y="869133"/>
            <a:ext cx="6971168" cy="51423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19E3C9C-EAD3-5F62-4D10-0B5B16FEDD43}"/>
              </a:ext>
            </a:extLst>
          </p:cNvPr>
          <p:cNvCxnSpPr/>
          <p:nvPr/>
        </p:nvCxnSpPr>
        <p:spPr>
          <a:xfrm>
            <a:off x="4491130" y="3532983"/>
            <a:ext cx="1869650" cy="0"/>
          </a:xfrm>
          <a:prstGeom prst="line">
            <a:avLst/>
          </a:prstGeom>
          <a:ln w="28575"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3EC7876-5560-E871-B04C-6A2EF5BC44A4}"/>
              </a:ext>
            </a:extLst>
          </p:cNvPr>
          <p:cNvCxnSpPr>
            <a:cxnSpLocks/>
          </p:cNvCxnSpPr>
          <p:nvPr/>
        </p:nvCxnSpPr>
        <p:spPr>
          <a:xfrm>
            <a:off x="5093803" y="3532983"/>
            <a:ext cx="640080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7068DD2-C5F4-4D7B-0CFA-E9804C3313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519" t="34423" b="21757"/>
          <a:stretch/>
        </p:blipFill>
        <p:spPr>
          <a:xfrm>
            <a:off x="8157172" y="2689674"/>
            <a:ext cx="4034828" cy="26156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E6C56C-D6AE-7431-68C6-5B163DE388F7}"/>
              </a:ext>
            </a:extLst>
          </p:cNvPr>
          <p:cNvSpPr/>
          <p:nvPr/>
        </p:nvSpPr>
        <p:spPr>
          <a:xfrm>
            <a:off x="8157172" y="3320496"/>
            <a:ext cx="1429037" cy="10991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C768FB-747C-5408-B6CB-7F95592E48E6}"/>
              </a:ext>
            </a:extLst>
          </p:cNvPr>
          <p:cNvCxnSpPr/>
          <p:nvPr/>
        </p:nvCxnSpPr>
        <p:spPr>
          <a:xfrm flipH="1" flipV="1">
            <a:off x="7197505" y="1291590"/>
            <a:ext cx="959667" cy="22413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431A8B-B666-0C3D-8D29-2B5B8FAB2FDE}"/>
              </a:ext>
            </a:extLst>
          </p:cNvPr>
          <p:cNvCxnSpPr>
            <a:cxnSpLocks/>
          </p:cNvCxnSpPr>
          <p:nvPr/>
        </p:nvCxnSpPr>
        <p:spPr>
          <a:xfrm flipH="1">
            <a:off x="7197504" y="4224882"/>
            <a:ext cx="959668" cy="16325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C12FB0-EB86-B4A3-3DA9-CBA2EBC02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60" t="-933" r="1319"/>
          <a:stretch/>
        </p:blipFill>
        <p:spPr bwMode="auto">
          <a:xfrm>
            <a:off x="697230" y="1291590"/>
            <a:ext cx="6349589" cy="4513105"/>
          </a:xfrm>
          <a:prstGeom prst="diamon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7AC97D-3F83-7D75-CCAF-FAEE4BBA47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973" t="12465" b="65703"/>
          <a:stretch/>
        </p:blipFill>
        <p:spPr>
          <a:xfrm>
            <a:off x="9880335" y="5305331"/>
            <a:ext cx="2223892" cy="13931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29DED8-E4EF-B40A-3CFE-C27C6248B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2172" y="5096295"/>
            <a:ext cx="5154315" cy="135056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79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1E7944F-F1E3-C877-E758-973322C41018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96B88-E92F-D70D-9335-D82B0152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76" y="-14944"/>
            <a:ext cx="10515600" cy="1325563"/>
          </a:xfrm>
        </p:spPr>
        <p:txBody>
          <a:bodyPr/>
          <a:lstStyle/>
          <a:p>
            <a:r>
              <a:rPr lang="en-US" b="1" dirty="0"/>
              <a:t>Displacement </a:t>
            </a:r>
            <a:r>
              <a:rPr lang="en-US" sz="2800" b="1" dirty="0"/>
              <a:t>(homogenous, isotropic)</a:t>
            </a:r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C8BD83-F5C0-A87C-3539-E12C4E089F4B}"/>
                  </a:ext>
                </a:extLst>
              </p:cNvPr>
              <p:cNvSpPr txBox="1"/>
              <p:nvPr/>
            </p:nvSpPr>
            <p:spPr>
              <a:xfrm>
                <a:off x="377756" y="1277620"/>
                <a:ext cx="7631127" cy="7203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trike="noStrike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u="none" strike="noStrike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u="none" strike="noStrike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 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+           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C8BD83-F5C0-A87C-3539-E12C4E089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56" y="1277620"/>
                <a:ext cx="7631127" cy="7203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F7C12E-B5B7-57EC-221A-B35656F8864A}"/>
                  </a:ext>
                </a:extLst>
              </p:cNvPr>
              <p:cNvSpPr txBox="1"/>
              <p:nvPr/>
            </p:nvSpPr>
            <p:spPr>
              <a:xfrm>
                <a:off x="377756" y="2110544"/>
                <a:ext cx="7631127" cy="7287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 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func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+    </m:t>
                          </m:r>
                          <m:f>
                            <m:fPr>
                              <m:ctrlP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F7C12E-B5B7-57EC-221A-B35656F88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56" y="2110544"/>
                <a:ext cx="7631127" cy="7287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AD189B-6B30-AD45-EBC8-8E3DE82ADB3D}"/>
                  </a:ext>
                </a:extLst>
              </p:cNvPr>
              <p:cNvSpPr txBox="1"/>
              <p:nvPr/>
            </p:nvSpPr>
            <p:spPr>
              <a:xfrm>
                <a:off x="560352" y="5008600"/>
                <a:ext cx="103157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𝑃h𝑎𝑠𝑒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h𝑎𝑟𝑚𝑜𝑛𝑖𝑐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𝑑𝑒𝑝𝑒𝑛𝑑𝑒𝑛𝑐𝑒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𝒐𝒖𝒕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𝒐𝒇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𝒑𝒉𝒂𝒔𝒆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𝑤h𝑖𝑐h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𝑐𝑜𝑚𝑏𝑖𝑛𝑒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𝑐𝑟𝑒𝑎𝑡𝑒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𝒓𝒐𝒕𝒂𝒕𝒊𝒐𝒏𝒂𝒍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𝑚𝑜𝑡𝑖𝑜𝑛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AD189B-6B30-AD45-EBC8-8E3DE82AD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52" y="5008600"/>
                <a:ext cx="10315709" cy="276999"/>
              </a:xfrm>
              <a:prstGeom prst="rect">
                <a:avLst/>
              </a:prstGeom>
              <a:blipFill>
                <a:blip r:embed="rId4"/>
                <a:stretch>
                  <a:fillRect l="-1300" t="-22222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0D0784-5A52-2C66-A20B-14D195D021A4}"/>
              </a:ext>
            </a:extLst>
          </p:cNvPr>
          <p:cNvCxnSpPr/>
          <p:nvPr/>
        </p:nvCxnSpPr>
        <p:spPr>
          <a:xfrm>
            <a:off x="5969873" y="2879413"/>
            <a:ext cx="0" cy="365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3648D92-C096-2621-B22E-D7DB8E1EBD78}"/>
              </a:ext>
            </a:extLst>
          </p:cNvPr>
          <p:cNvSpPr txBox="1"/>
          <p:nvPr/>
        </p:nvSpPr>
        <p:spPr>
          <a:xfrm>
            <a:off x="4419266" y="3429000"/>
            <a:ext cx="4645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Depth dependent terms  eigenfunctions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66D6C1-3940-0596-4302-641B4D595C6B}"/>
              </a:ext>
            </a:extLst>
          </p:cNvPr>
          <p:cNvSpPr txBox="1"/>
          <p:nvPr/>
        </p:nvSpPr>
        <p:spPr>
          <a:xfrm>
            <a:off x="5307724" y="3814828"/>
            <a:ext cx="3520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Phase velocity  eigenvalues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688CF3B-D089-96A1-7D53-A51788DA65CE}"/>
              </a:ext>
            </a:extLst>
          </p:cNvPr>
          <p:cNvCxnSpPr/>
          <p:nvPr/>
        </p:nvCxnSpPr>
        <p:spPr>
          <a:xfrm>
            <a:off x="2801004" y="2879413"/>
            <a:ext cx="0" cy="365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634944A-D24E-5F29-F196-3445911BE218}"/>
              </a:ext>
            </a:extLst>
          </p:cNvPr>
          <p:cNvSpPr txBox="1"/>
          <p:nvPr/>
        </p:nvSpPr>
        <p:spPr>
          <a:xfrm>
            <a:off x="1555361" y="3429000"/>
            <a:ext cx="2491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Time dependent terms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B412CA5-8399-AE38-A386-39850973476A}"/>
                  </a:ext>
                </a:extLst>
              </p:cNvPr>
              <p:cNvSpPr txBox="1"/>
              <p:nvPr/>
            </p:nvSpPr>
            <p:spPr>
              <a:xfrm>
                <a:off x="560352" y="5464740"/>
                <a:ext cx="91866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𝐴𝑚𝑝𝑙𝑖𝑡𝑢𝑑𝑒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𝑒𝑥𝑝𝑜𝑛𝑒𝑛𝑡𝑖𝑎𝑙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𝑑𝑒𝑝𝑒𝑛𝑑𝑒𝑛𝑐𝑒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𝒍𝒂𝒓𝒈𝒆𝒓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𝒊𝒏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𝑐𝑟𝑒𝑎𝑡𝑒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𝒆𝒍𝒍𝒊𝒑𝒕𝒊𝒄𝒂𝒍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𝑚𝑜𝑡𝑖𝑜𝑛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B412CA5-8399-AE38-A386-398509734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52" y="5464740"/>
                <a:ext cx="9186617" cy="276999"/>
              </a:xfrm>
              <a:prstGeom prst="rect">
                <a:avLst/>
              </a:prstGeom>
              <a:blipFill>
                <a:blip r:embed="rId5"/>
                <a:stretch>
                  <a:fillRect l="-1460" t="-21739" b="-4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9D1FE5-4F0B-397C-56E4-B681350F6C35}"/>
                  </a:ext>
                </a:extLst>
              </p:cNvPr>
              <p:cNvSpPr txBox="1"/>
              <p:nvPr/>
            </p:nvSpPr>
            <p:spPr>
              <a:xfrm>
                <a:off x="560352" y="5916713"/>
                <a:ext cx="75196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𝐸𝑙𝑙𝑖𝑝𝑠𝑒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𝑒𝑐𝑐𝑒𝑛𝑡𝑟𝑖𝑐𝑖𝑡𝑦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𝑏𝑒𝑡𝑡𝑒𝑟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𝑜𝑏𝑠𝑒𝑟𝑣𝑒𝑑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𝑙𝑜𝑜𝑘𝑖𝑛𝑔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𝑒𝑖𝑔𝑒𝑛𝑓𝑢𝑛𝑐𝑡𝑖𝑜𝑛𝑠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9D1FE5-4F0B-397C-56E4-B681350F6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52" y="5916713"/>
                <a:ext cx="7519623" cy="276999"/>
              </a:xfrm>
              <a:prstGeom prst="rect">
                <a:avLst/>
              </a:prstGeom>
              <a:blipFill>
                <a:blip r:embed="rId6"/>
                <a:stretch>
                  <a:fillRect l="-1784" t="-22222" r="-568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68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23" grpId="0"/>
      <p:bldP spid="25" grpId="0"/>
      <p:bldP spid="26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1E7944F-F1E3-C877-E758-973322C410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96B88-E92F-D70D-9335-D82B0152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76" y="-14944"/>
            <a:ext cx="11908224" cy="1325563"/>
          </a:xfrm>
        </p:spPr>
        <p:txBody>
          <a:bodyPr/>
          <a:lstStyle/>
          <a:p>
            <a:r>
              <a:rPr lang="en-US" b="1" dirty="0"/>
              <a:t>Displacement Eigenfunctions </a:t>
            </a:r>
            <a:r>
              <a:rPr lang="en-US" sz="2800" b="1" dirty="0"/>
              <a:t>(homogenous, isotropic)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C8BD83-F5C0-A87C-3539-E12C4E089F4B}"/>
                  </a:ext>
                </a:extLst>
              </p:cNvPr>
              <p:cNvSpPr txBox="1"/>
              <p:nvPr/>
            </p:nvSpPr>
            <p:spPr>
              <a:xfrm>
                <a:off x="377756" y="1277620"/>
                <a:ext cx="6790299" cy="7203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trike="noStrike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u="none" strike="noStrike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u="none" strike="noStrike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u="none" strike="noStrike" smtClean="0">
                          <a:solidFill>
                            <a:schemeClr val="accent5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u="none" strike="noStrike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u="none" strike="noStrike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u="none" strike="noStrike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u="none" strike="noStrike" smtClean="0">
                          <a:solidFill>
                            <a:schemeClr val="accent5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u="none" strike="noStrike" smtClean="0">
                          <a:solidFill>
                            <a:schemeClr val="accent5"/>
                          </a:solidFill>
                          <a:effectLst/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u="none" strike="noStrike" smtClean="0">
                          <a:solidFill>
                            <a:schemeClr val="accent5"/>
                          </a:solidFill>
                          <a:effectLst/>
                          <a:latin typeface="Cambria Math" panose="02040503050406030204" pitchFamily="18" charset="0"/>
                        </a:rPr>
                        <m:t>)=  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+           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C8BD83-F5C0-A87C-3539-E12C4E089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56" y="1277620"/>
                <a:ext cx="6790299" cy="7203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F7C12E-B5B7-57EC-221A-B35656F8864A}"/>
                  </a:ext>
                </a:extLst>
              </p:cNvPr>
              <p:cNvSpPr txBox="1"/>
              <p:nvPr/>
            </p:nvSpPr>
            <p:spPr>
              <a:xfrm>
                <a:off x="377756" y="2110544"/>
                <a:ext cx="6790299" cy="7287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)=  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+    </m:t>
                          </m:r>
                          <m:f>
                            <m:fPr>
                              <m:ctrlP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F7C12E-B5B7-57EC-221A-B35656F88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56" y="2110544"/>
                <a:ext cx="6790299" cy="7287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E32178-4226-1742-4D05-0C10DF6874A8}"/>
                  </a:ext>
                </a:extLst>
              </p:cNvPr>
              <p:cNvSpPr txBox="1"/>
              <p:nvPr/>
            </p:nvSpPr>
            <p:spPr>
              <a:xfrm>
                <a:off x="560352" y="3564958"/>
                <a:ext cx="2559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𝑠𝑢𝑟𝑓𝑎𝑐𝑒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E32178-4226-1742-4D05-0C10DF687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52" y="3564958"/>
                <a:ext cx="2559034" cy="276999"/>
              </a:xfrm>
              <a:prstGeom prst="rect">
                <a:avLst/>
              </a:prstGeom>
              <a:blipFill>
                <a:blip r:embed="rId4"/>
                <a:stretch>
                  <a:fillRect l="-5238" t="-22222" r="-1667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B75871-F1D7-773F-1701-B7DD66DE1A49}"/>
                  </a:ext>
                </a:extLst>
              </p:cNvPr>
              <p:cNvSpPr txBox="1"/>
              <p:nvPr/>
            </p:nvSpPr>
            <p:spPr>
              <a:xfrm>
                <a:off x="1360475" y="3941688"/>
                <a:ext cx="1403746" cy="720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trike="noStrike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u="none" strike="noStrike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u="none" strike="noStrike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B75871-F1D7-773F-1701-B7DD66DE1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75" y="3941688"/>
                <a:ext cx="1403746" cy="7203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EB6016-3E44-6A01-A933-74F770908816}"/>
                  </a:ext>
                </a:extLst>
              </p:cNvPr>
              <p:cNvSpPr txBox="1"/>
              <p:nvPr/>
            </p:nvSpPr>
            <p:spPr>
              <a:xfrm>
                <a:off x="3063150" y="3934091"/>
                <a:ext cx="3032850" cy="7287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EB6016-3E44-6A01-A933-74F770908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150" y="3934091"/>
                <a:ext cx="3032850" cy="7287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A6B83C-CC15-E85C-99DD-8D558E83122A}"/>
                  </a:ext>
                </a:extLst>
              </p:cNvPr>
              <p:cNvSpPr txBox="1"/>
              <p:nvPr/>
            </p:nvSpPr>
            <p:spPr>
              <a:xfrm>
                <a:off x="592057" y="5850747"/>
                <a:ext cx="31893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𝑒𝑥𝑝𝑙𝑜𝑟𝑒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𝑑𝑖𝑓𝑓𝑒𝑟𝑒𝑛𝑡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𝑑𝑒𝑝𝑡h𝑠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A6B83C-CC15-E85C-99DD-8D558E8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57" y="5850747"/>
                <a:ext cx="3189399" cy="276999"/>
              </a:xfrm>
              <a:prstGeom prst="rect">
                <a:avLst/>
              </a:prstGeom>
              <a:blipFill>
                <a:blip r:embed="rId7"/>
                <a:stretch>
                  <a:fillRect l="-3968" t="-17391" r="-794" b="-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9134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1E7944F-F1E3-C877-E758-973322C410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96B88-E92F-D70D-9335-D82B0152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76" y="-14944"/>
            <a:ext cx="11908224" cy="1325563"/>
          </a:xfrm>
        </p:spPr>
        <p:txBody>
          <a:bodyPr/>
          <a:lstStyle/>
          <a:p>
            <a:r>
              <a:rPr lang="en-US" b="1" dirty="0"/>
              <a:t>Displacement Eigenfunctions </a:t>
            </a:r>
            <a:r>
              <a:rPr lang="en-US" sz="2800" b="1" dirty="0"/>
              <a:t>(homogenous, isotropic)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C8BD83-F5C0-A87C-3539-E12C4E089F4B}"/>
                  </a:ext>
                </a:extLst>
              </p:cNvPr>
              <p:cNvSpPr txBox="1"/>
              <p:nvPr/>
            </p:nvSpPr>
            <p:spPr>
              <a:xfrm>
                <a:off x="377756" y="1277620"/>
                <a:ext cx="6790299" cy="7203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trike="noStrike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u="none" strike="noStrike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u="none" strike="noStrike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u="none" strike="noStrike" smtClean="0">
                          <a:solidFill>
                            <a:schemeClr val="accent5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u="none" strike="noStrike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u="none" strike="noStrike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u="none" strike="noStrike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u="none" strike="noStrike" smtClean="0">
                          <a:solidFill>
                            <a:schemeClr val="accent5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u="none" strike="noStrike" smtClean="0">
                          <a:solidFill>
                            <a:schemeClr val="accent5"/>
                          </a:solidFill>
                          <a:effectLst/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u="none" strike="noStrike" smtClean="0">
                          <a:solidFill>
                            <a:schemeClr val="accent5"/>
                          </a:solidFill>
                          <a:effectLst/>
                          <a:latin typeface="Cambria Math" panose="02040503050406030204" pitchFamily="18" charset="0"/>
                        </a:rPr>
                        <m:t>)=  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+           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C8BD83-F5C0-A87C-3539-E12C4E089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56" y="1277620"/>
                <a:ext cx="6790299" cy="7203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F7C12E-B5B7-57EC-221A-B35656F8864A}"/>
                  </a:ext>
                </a:extLst>
              </p:cNvPr>
              <p:cNvSpPr txBox="1"/>
              <p:nvPr/>
            </p:nvSpPr>
            <p:spPr>
              <a:xfrm>
                <a:off x="377756" y="2110544"/>
                <a:ext cx="6790299" cy="7287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)=  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+    </m:t>
                          </m:r>
                          <m:f>
                            <m:fPr>
                              <m:ctrlP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F7C12E-B5B7-57EC-221A-B35656F88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56" y="2110544"/>
                <a:ext cx="6790299" cy="7287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BF625A-41A5-0EF2-B886-CC694A64AF56}"/>
                  </a:ext>
                </a:extLst>
              </p:cNvPr>
              <p:cNvSpPr txBox="1"/>
              <p:nvPr/>
            </p:nvSpPr>
            <p:spPr>
              <a:xfrm>
                <a:off x="1034035" y="4174807"/>
                <a:ext cx="2933003" cy="720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BF625A-41A5-0EF2-B886-CC694A64A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35" y="4174807"/>
                <a:ext cx="2933003" cy="7203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46B672-7915-2752-E125-3655A22587C6}"/>
                  </a:ext>
                </a:extLst>
              </p:cNvPr>
              <p:cNvSpPr txBox="1"/>
              <p:nvPr/>
            </p:nvSpPr>
            <p:spPr>
              <a:xfrm>
                <a:off x="560352" y="3667561"/>
                <a:ext cx="35644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𝑠𝑜𝑚𝑒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𝑑𝑒𝑝𝑡h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=0: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46B672-7915-2752-E125-3655A2258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52" y="3667561"/>
                <a:ext cx="3564437" cy="276999"/>
              </a:xfrm>
              <a:prstGeom prst="rect">
                <a:avLst/>
              </a:prstGeom>
              <a:blipFill>
                <a:blip r:embed="rId5"/>
                <a:stretch>
                  <a:fillRect l="-3761" t="-22222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AD7516-0DED-4BD2-39C7-07E1A0AAE5E0}"/>
                  </a:ext>
                </a:extLst>
              </p:cNvPr>
              <p:cNvSpPr txBox="1"/>
              <p:nvPr/>
            </p:nvSpPr>
            <p:spPr>
              <a:xfrm>
                <a:off x="3841193" y="4059662"/>
                <a:ext cx="2622023" cy="894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600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AD7516-0DED-4BD2-39C7-07E1A0AAE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193" y="4059662"/>
                <a:ext cx="2622023" cy="894412"/>
              </a:xfrm>
              <a:prstGeom prst="rect">
                <a:avLst/>
              </a:prstGeom>
              <a:blipFill>
                <a:blip r:embed="rId6"/>
                <a:stretch>
                  <a:fillRect b="-13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57EFDD-1785-F45B-837E-512842992A8F}"/>
                  </a:ext>
                </a:extLst>
              </p:cNvPr>
              <p:cNvSpPr txBox="1"/>
              <p:nvPr/>
            </p:nvSpPr>
            <p:spPr>
              <a:xfrm>
                <a:off x="560352" y="5049587"/>
                <a:ext cx="2426626" cy="407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𝑅𝑢𝑙𝑒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𝑡h𝑢𝑚𝑏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57EFDD-1785-F45B-837E-5128429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52" y="5049587"/>
                <a:ext cx="2426626" cy="407227"/>
              </a:xfrm>
              <a:prstGeom prst="rect">
                <a:avLst/>
              </a:prstGeom>
              <a:blipFill>
                <a:blip r:embed="rId8"/>
                <a:stretch>
                  <a:fillRect l="-5528" r="-150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454E55-4AF0-7954-8D4B-8B4031731675}"/>
                  </a:ext>
                </a:extLst>
              </p:cNvPr>
              <p:cNvSpPr txBox="1"/>
              <p:nvPr/>
            </p:nvSpPr>
            <p:spPr>
              <a:xfrm>
                <a:off x="530157" y="5808207"/>
                <a:ext cx="2241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US" i="1" dirty="0">
                    <a:solidFill>
                      <a:schemeClr val="bg2">
                        <a:lumMod val="50000"/>
                      </a:schemeClr>
                    </a:solidFill>
                  </a:rPr>
                  <a:t> always positive?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454E55-4AF0-7954-8D4B-8B4031731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57" y="5808207"/>
                <a:ext cx="2241768" cy="276999"/>
              </a:xfrm>
              <a:prstGeom prst="rect">
                <a:avLst/>
              </a:prstGeom>
              <a:blipFill>
                <a:blip r:embed="rId9"/>
                <a:stretch>
                  <a:fillRect l="-5978" t="-26667" r="-5707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A11818-1CE9-9C6F-BE2E-51FAADA5CD21}"/>
                  </a:ext>
                </a:extLst>
              </p:cNvPr>
              <p:cNvSpPr txBox="1"/>
              <p:nvPr/>
            </p:nvSpPr>
            <p:spPr>
              <a:xfrm>
                <a:off x="530156" y="6234311"/>
                <a:ext cx="34079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𝐴𝑠</m:t>
                    </m:r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𝑖𝑛𝑐𝑟𝑒𝑎𝑠𝑒𝑠</m:t>
                    </m:r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→0</m:t>
                    </m:r>
                  </m:oMath>
                </a14:m>
                <a:endParaRPr lang="en-US" i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A11818-1CE9-9C6F-BE2E-51FAADA5C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56" y="6234311"/>
                <a:ext cx="3407921" cy="276999"/>
              </a:xfrm>
              <a:prstGeom prst="rect">
                <a:avLst/>
              </a:prstGeom>
              <a:blipFill>
                <a:blip r:embed="rId10"/>
                <a:stretch>
                  <a:fillRect l="-3936" t="-22222" r="-1431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4A7EBD86-794D-8AD1-4DC7-DD1F33940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483" y="3181060"/>
            <a:ext cx="4480368" cy="357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41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FB0A98E-9A92-ECC8-FFB0-146EAFDCA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03" y="1422212"/>
            <a:ext cx="8521517" cy="401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BF83D79-4F33-F43B-E04C-0EFAB54A2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185" y="862013"/>
            <a:ext cx="295275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043E713-6EEF-904F-17DE-1BADD5DF8743}"/>
              </a:ext>
            </a:extLst>
          </p:cNvPr>
          <p:cNvSpPr/>
          <p:nvPr/>
        </p:nvSpPr>
        <p:spPr>
          <a:xfrm>
            <a:off x="10001250" y="1245870"/>
            <a:ext cx="194310" cy="164912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23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888C364-7A4A-41B2-82E7-ED8FA2429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185" y="862013"/>
            <a:ext cx="295275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EFD37DF-5101-32A1-7522-8E1B5FAB2208}"/>
              </a:ext>
            </a:extLst>
          </p:cNvPr>
          <p:cNvSpPr/>
          <p:nvPr/>
        </p:nvSpPr>
        <p:spPr>
          <a:xfrm>
            <a:off x="10401300" y="2091690"/>
            <a:ext cx="194310" cy="164912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A9AD3C79-6235-815F-5A72-D04E797CF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03" y="1422212"/>
            <a:ext cx="8521517" cy="401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442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B65685D-D8CA-BA9D-9DB6-CD9ACDA4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185" y="862013"/>
            <a:ext cx="295275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AEDB6A3-F078-DF27-F987-1BC4DB7AD94E}"/>
              </a:ext>
            </a:extLst>
          </p:cNvPr>
          <p:cNvSpPr/>
          <p:nvPr/>
        </p:nvSpPr>
        <p:spPr>
          <a:xfrm>
            <a:off x="10401300" y="4114800"/>
            <a:ext cx="194310" cy="164912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7F054892-4A02-F707-6081-48104DE64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03" y="1422212"/>
            <a:ext cx="8521517" cy="401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67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0" name="Picture 16">
            <a:extLst>
              <a:ext uri="{FF2B5EF4-FFF2-40B4-BE49-F238E27FC236}">
                <a16:creationId xmlns:a16="http://schemas.microsoft.com/office/drawing/2014/main" id="{A4FEB9B8-6DED-00A4-3F24-D12FD5B98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036" y="139541"/>
            <a:ext cx="3727664" cy="657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53DD37E4-CE44-73B2-F2F0-B8E40A7AF376}"/>
              </a:ext>
            </a:extLst>
          </p:cNvPr>
          <p:cNvSpPr/>
          <p:nvPr/>
        </p:nvSpPr>
        <p:spPr>
          <a:xfrm>
            <a:off x="3639713" y="2800350"/>
            <a:ext cx="194310" cy="164912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62" name="Picture 18">
            <a:extLst>
              <a:ext uri="{FF2B5EF4-FFF2-40B4-BE49-F238E27FC236}">
                <a16:creationId xmlns:a16="http://schemas.microsoft.com/office/drawing/2014/main" id="{1519C531-D9B4-E941-839E-E15C54336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545" y="139541"/>
            <a:ext cx="3727664" cy="657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20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0" name="Picture 8">
            <a:extLst>
              <a:ext uri="{FF2B5EF4-FFF2-40B4-BE49-F238E27FC236}">
                <a16:creationId xmlns:a16="http://schemas.microsoft.com/office/drawing/2014/main" id="{032E2317-7D99-66A2-2D47-A459A8C04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036" y="139541"/>
            <a:ext cx="3727664" cy="657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53DD37E4-CE44-73B2-F2F0-B8E40A7AF376}"/>
              </a:ext>
            </a:extLst>
          </p:cNvPr>
          <p:cNvSpPr/>
          <p:nvPr/>
        </p:nvSpPr>
        <p:spPr>
          <a:xfrm>
            <a:off x="3639713" y="2800350"/>
            <a:ext cx="194310" cy="164912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8" name="Picture 6">
            <a:extLst>
              <a:ext uri="{FF2B5EF4-FFF2-40B4-BE49-F238E27FC236}">
                <a16:creationId xmlns:a16="http://schemas.microsoft.com/office/drawing/2014/main" id="{0CBE78AB-0369-6F6F-7545-527DC3EBD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545" y="139541"/>
            <a:ext cx="3727664" cy="657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95392B-CA23-C5AD-1ECF-D7382B23893B}"/>
              </a:ext>
            </a:extLst>
          </p:cNvPr>
          <p:cNvSpPr/>
          <p:nvPr/>
        </p:nvSpPr>
        <p:spPr>
          <a:xfrm>
            <a:off x="312130" y="1"/>
            <a:ext cx="1136933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8BAA5-95FB-61DF-CF78-96179DD95232}"/>
              </a:ext>
            </a:extLst>
          </p:cNvPr>
          <p:cNvSpPr txBox="1"/>
          <p:nvPr/>
        </p:nvSpPr>
        <p:spPr>
          <a:xfrm>
            <a:off x="1221105" y="2669729"/>
            <a:ext cx="974978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Observation: different frequencies sensitive to different depths </a:t>
            </a:r>
          </a:p>
          <a:p>
            <a:pPr algn="ctr"/>
            <a:r>
              <a:rPr lang="en-US" dirty="0"/>
              <a:t>More specially: lower frequencies more sensitive to </a:t>
            </a:r>
            <a:r>
              <a:rPr lang="en-US"/>
              <a:t>deeper material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DAB48-8AA4-5808-EF07-3EC2976294A2}"/>
              </a:ext>
            </a:extLst>
          </p:cNvPr>
          <p:cNvSpPr txBox="1"/>
          <p:nvPr/>
        </p:nvSpPr>
        <p:spPr>
          <a:xfrm>
            <a:off x="1221105" y="4121339"/>
            <a:ext cx="974978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Since velocity in Earth usually increases with depth…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 this means that different frequencies sampled different velocity material</a:t>
            </a:r>
          </a:p>
          <a:p>
            <a:pPr algn="ctr"/>
            <a:endParaRPr lang="en-US" dirty="0">
              <a:sym typeface="Wingdings" panose="05000000000000000000" pitchFamily="2" charset="2"/>
            </a:endParaRPr>
          </a:p>
          <a:p>
            <a:pPr algn="ctr"/>
            <a:r>
              <a:rPr lang="en-US" dirty="0">
                <a:sym typeface="Wingdings" panose="05000000000000000000" pitchFamily="2" charset="2"/>
              </a:rPr>
              <a:t>More specifically: lower frequencies sample deeper material with faster velocity</a:t>
            </a:r>
          </a:p>
        </p:txBody>
      </p:sp>
    </p:spTree>
    <p:extLst>
      <p:ext uri="{BB962C8B-B14F-4D97-AF65-F5344CB8AC3E}">
        <p14:creationId xmlns:p14="http://schemas.microsoft.com/office/powerpoint/2010/main" val="36782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2C500-8DFE-B15D-75E9-A56677CCCCF7}"/>
              </a:ext>
            </a:extLst>
          </p:cNvPr>
          <p:cNvSpPr txBox="1">
            <a:spLocks/>
          </p:cNvSpPr>
          <p:nvPr/>
        </p:nvSpPr>
        <p:spPr>
          <a:xfrm>
            <a:off x="323850" y="26225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Characteristics of a Rayleigh Wave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EB7AB2-2CD7-1B13-D47C-91A43C06492C}"/>
              </a:ext>
            </a:extLst>
          </p:cNvPr>
          <p:cNvSpPr txBox="1"/>
          <p:nvPr/>
        </p:nvSpPr>
        <p:spPr>
          <a:xfrm>
            <a:off x="461010" y="1967702"/>
            <a:ext cx="6061756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Elliptical – combination of P and SV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Retrograde in shallow particle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Forward/Clockwise at depth &gt; 1/5</a:t>
            </a:r>
            <a:r>
              <a:rPr lang="en-US" sz="1600" baseline="30000" dirty="0"/>
              <a:t>th</a:t>
            </a:r>
            <a:r>
              <a:rPr lang="en-US" sz="1600" dirty="0"/>
              <a:t> wavelength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Amplitudes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Decay in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Geometric spreading (1/r) less than body waves (1/r^2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Velocity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Slower than S waves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Dispersion – different frequencies travel at different velocities</a:t>
            </a:r>
          </a:p>
        </p:txBody>
      </p:sp>
      <p:pic>
        <p:nvPicPr>
          <p:cNvPr id="4" name="Picture 4" descr="animation showing elliptical particle motion for a Rayleigh surface wave">
            <a:extLst>
              <a:ext uri="{FF2B5EF4-FFF2-40B4-BE49-F238E27FC236}">
                <a16:creationId xmlns:a16="http://schemas.microsoft.com/office/drawing/2014/main" id="{02E8321B-830D-67F2-7D75-ADFCBBF98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217" y="2137683"/>
            <a:ext cx="4758993" cy="2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403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0684F3B-30FA-0907-FF8D-FE16BD236AA9}"/>
              </a:ext>
            </a:extLst>
          </p:cNvPr>
          <p:cNvSpPr/>
          <p:nvPr/>
        </p:nvSpPr>
        <p:spPr>
          <a:xfrm>
            <a:off x="1683508" y="1729405"/>
            <a:ext cx="8138160" cy="284225"/>
          </a:xfrm>
          <a:prstGeom prst="rect">
            <a:avLst/>
          </a:prstGeom>
          <a:solidFill>
            <a:srgbClr val="9845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0A1FE3-5DA9-61EB-A66E-E84962A92BAF}"/>
              </a:ext>
            </a:extLst>
          </p:cNvPr>
          <p:cNvSpPr/>
          <p:nvPr/>
        </p:nvSpPr>
        <p:spPr>
          <a:xfrm>
            <a:off x="1683508" y="2009010"/>
            <a:ext cx="8138160" cy="284225"/>
          </a:xfrm>
          <a:prstGeom prst="rect">
            <a:avLst/>
          </a:prstGeom>
          <a:solidFill>
            <a:srgbClr val="9845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EAEDA24-B4B2-6DB0-20A7-9D258B56F594}"/>
              </a:ext>
            </a:extLst>
          </p:cNvPr>
          <p:cNvSpPr/>
          <p:nvPr/>
        </p:nvSpPr>
        <p:spPr>
          <a:xfrm>
            <a:off x="1683508" y="2288614"/>
            <a:ext cx="8138160" cy="638725"/>
          </a:xfrm>
          <a:prstGeom prst="rect">
            <a:avLst/>
          </a:prstGeom>
          <a:solidFill>
            <a:srgbClr val="9845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C5D7F52-15D3-B881-F48A-308869BE02F3}"/>
              </a:ext>
            </a:extLst>
          </p:cNvPr>
          <p:cNvCxnSpPr>
            <a:cxnSpLocks/>
          </p:cNvCxnSpPr>
          <p:nvPr/>
        </p:nvCxnSpPr>
        <p:spPr>
          <a:xfrm flipV="1">
            <a:off x="1683508" y="1729405"/>
            <a:ext cx="81381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B54FFBD-A8F8-194E-B4EC-C0A541E3FBA7}"/>
              </a:ext>
            </a:extLst>
          </p:cNvPr>
          <p:cNvCxnSpPr>
            <a:cxnSpLocks/>
          </p:cNvCxnSpPr>
          <p:nvPr/>
        </p:nvCxnSpPr>
        <p:spPr>
          <a:xfrm flipV="1">
            <a:off x="4429740" y="1739311"/>
            <a:ext cx="1280160" cy="274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9519DD7-6487-43EE-59C4-4AD2C7F2324F}"/>
              </a:ext>
            </a:extLst>
          </p:cNvPr>
          <p:cNvCxnSpPr>
            <a:cxnSpLocks/>
          </p:cNvCxnSpPr>
          <p:nvPr/>
        </p:nvCxnSpPr>
        <p:spPr>
          <a:xfrm>
            <a:off x="5729400" y="1739311"/>
            <a:ext cx="1280160" cy="274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F0EE8C-098A-8A04-66A8-7E1FC58EDD5E}"/>
              </a:ext>
            </a:extLst>
          </p:cNvPr>
          <p:cNvCxnSpPr>
            <a:cxnSpLocks/>
          </p:cNvCxnSpPr>
          <p:nvPr/>
        </p:nvCxnSpPr>
        <p:spPr>
          <a:xfrm flipV="1">
            <a:off x="5719672" y="1748455"/>
            <a:ext cx="0" cy="833628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48955C-6713-716E-FFBE-CA5C71512306}"/>
                  </a:ext>
                </a:extLst>
              </p:cNvPr>
              <p:cNvSpPr txBox="1"/>
              <p:nvPr/>
            </p:nvSpPr>
            <p:spPr>
              <a:xfrm>
                <a:off x="5468828" y="1706306"/>
                <a:ext cx="2754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48955C-6713-716E-FFBE-CA5C71512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828" y="1706306"/>
                <a:ext cx="275460" cy="276999"/>
              </a:xfrm>
              <a:prstGeom prst="rect">
                <a:avLst/>
              </a:prstGeom>
              <a:blipFill>
                <a:blip r:embed="rId2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c 6">
            <a:extLst>
              <a:ext uri="{FF2B5EF4-FFF2-40B4-BE49-F238E27FC236}">
                <a16:creationId xmlns:a16="http://schemas.microsoft.com/office/drawing/2014/main" id="{1CF3B56C-8E68-2645-3757-3DC0FEC2949C}"/>
              </a:ext>
            </a:extLst>
          </p:cNvPr>
          <p:cNvSpPr/>
          <p:nvPr/>
        </p:nvSpPr>
        <p:spPr>
          <a:xfrm rot="11768838">
            <a:off x="5385176" y="1818785"/>
            <a:ext cx="400826" cy="166139"/>
          </a:xfrm>
          <a:prstGeom prst="arc">
            <a:avLst>
              <a:gd name="adj1" fmla="val 12380795"/>
              <a:gd name="adj2" fmla="val 0"/>
            </a:avLst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B45BA4-65D0-A23D-CEEB-6CE0AE17E726}"/>
                  </a:ext>
                </a:extLst>
              </p:cNvPr>
              <p:cNvSpPr txBox="1"/>
              <p:nvPr/>
            </p:nvSpPr>
            <p:spPr>
              <a:xfrm>
                <a:off x="5725639" y="1704249"/>
                <a:ext cx="2754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B45BA4-65D0-A23D-CEEB-6CE0AE17E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639" y="1704249"/>
                <a:ext cx="275460" cy="276999"/>
              </a:xfrm>
              <a:prstGeom prst="rect">
                <a:avLst/>
              </a:prstGeom>
              <a:blipFill>
                <a:blip r:embed="rId2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936C23DF-8617-66E2-642B-CD5CC25D21B3}"/>
              </a:ext>
            </a:extLst>
          </p:cNvPr>
          <p:cNvSpPr/>
          <p:nvPr/>
        </p:nvSpPr>
        <p:spPr>
          <a:xfrm rot="9831162" flipH="1">
            <a:off x="5638416" y="1816219"/>
            <a:ext cx="400831" cy="166141"/>
          </a:xfrm>
          <a:prstGeom prst="arc">
            <a:avLst>
              <a:gd name="adj1" fmla="val 12380795"/>
              <a:gd name="adj2" fmla="val 0"/>
            </a:avLst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61C1B1-9ED3-D0A6-BA0B-DBEEEA2F6E11}"/>
              </a:ext>
            </a:extLst>
          </p:cNvPr>
          <p:cNvCxnSpPr>
            <a:cxnSpLocks/>
          </p:cNvCxnSpPr>
          <p:nvPr/>
        </p:nvCxnSpPr>
        <p:spPr>
          <a:xfrm>
            <a:off x="5729494" y="1719880"/>
            <a:ext cx="1206765" cy="12357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8271F3-744F-2BEE-AD08-D549A67DD3DC}"/>
              </a:ext>
            </a:extLst>
          </p:cNvPr>
          <p:cNvCxnSpPr/>
          <p:nvPr/>
        </p:nvCxnSpPr>
        <p:spPr>
          <a:xfrm flipV="1">
            <a:off x="6055109" y="1687260"/>
            <a:ext cx="77251" cy="2498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0A758B-0DFD-57F0-FFB1-5908017ACCE3}"/>
              </a:ext>
            </a:extLst>
          </p:cNvPr>
          <p:cNvCxnSpPr>
            <a:cxnSpLocks/>
          </p:cNvCxnSpPr>
          <p:nvPr/>
        </p:nvCxnSpPr>
        <p:spPr>
          <a:xfrm>
            <a:off x="6335019" y="1729833"/>
            <a:ext cx="2614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490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AF42F4-4E2C-EB45-8F6D-3F784C259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409" y="1475448"/>
            <a:ext cx="4316593" cy="52489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B4F43D-9F47-3A9A-7D78-DC42F253B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705" y="1475448"/>
            <a:ext cx="4316593" cy="52489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C53996-5519-80FE-28BD-EB5A7C859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75448"/>
            <a:ext cx="4316593" cy="5248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11F394-07F8-40A9-16FE-417CE45778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265" t="17731" r="3366" b="24163"/>
          <a:stretch/>
        </p:blipFill>
        <p:spPr>
          <a:xfrm>
            <a:off x="10354147" y="36212"/>
            <a:ext cx="1801640" cy="16715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CEDB9D1-6DEE-8402-3631-8B2D0462C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64955">
            <a:off x="11017639" y="314241"/>
            <a:ext cx="757911" cy="73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tar: 5 Points 6">
            <a:extLst>
              <a:ext uri="{FF2B5EF4-FFF2-40B4-BE49-F238E27FC236}">
                <a16:creationId xmlns:a16="http://schemas.microsoft.com/office/drawing/2014/main" id="{63482E0C-D4CC-CBAB-BC1C-F8D039A97220}"/>
              </a:ext>
            </a:extLst>
          </p:cNvPr>
          <p:cNvSpPr/>
          <p:nvPr/>
        </p:nvSpPr>
        <p:spPr>
          <a:xfrm>
            <a:off x="11666664" y="611254"/>
            <a:ext cx="166525" cy="145708"/>
          </a:xfrm>
          <a:prstGeom prst="star5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C3B4C0-1AA3-F79A-6A75-1725264DEBEA}"/>
              </a:ext>
            </a:extLst>
          </p:cNvPr>
          <p:cNvSpPr txBox="1"/>
          <p:nvPr/>
        </p:nvSpPr>
        <p:spPr>
          <a:xfrm>
            <a:off x="6433730" y="2138599"/>
            <a:ext cx="796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3346 m/s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6BD788-339D-8E5E-ED3A-BAF43E1C31E6}"/>
              </a:ext>
            </a:extLst>
          </p:cNvPr>
          <p:cNvSpPr txBox="1"/>
          <p:nvPr/>
        </p:nvSpPr>
        <p:spPr>
          <a:xfrm>
            <a:off x="6433731" y="2686551"/>
            <a:ext cx="796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D6DFF"/>
                </a:solidFill>
              </a:rPr>
              <a:t>1722 m/s</a:t>
            </a:r>
          </a:p>
        </p:txBody>
      </p:sp>
      <p:pic>
        <p:nvPicPr>
          <p:cNvPr id="2050" name="Picture 2" descr="NSF SAGE: IRISWS: Rotation: Docs: v. 1: Help">
            <a:extLst>
              <a:ext uri="{FF2B5EF4-FFF2-40B4-BE49-F238E27FC236}">
                <a16:creationId xmlns:a16="http://schemas.microsoft.com/office/drawing/2014/main" id="{2A5C7B30-FF47-D192-7B66-2D2774487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04"/>
          <a:stretch/>
        </p:blipFill>
        <p:spPr bwMode="auto">
          <a:xfrm>
            <a:off x="165768" y="171801"/>
            <a:ext cx="2154522" cy="14003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FDC345-A0F9-68E3-F125-880A97641B36}"/>
              </a:ext>
            </a:extLst>
          </p:cNvPr>
          <p:cNvSpPr txBox="1"/>
          <p:nvPr/>
        </p:nvSpPr>
        <p:spPr>
          <a:xfrm rot="16200000">
            <a:off x="-518072" y="3946019"/>
            <a:ext cx="1367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 (seconds)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3C61F6-2FC7-A8D2-CE68-18A4B8AF0B3E}"/>
              </a:ext>
            </a:extLst>
          </p:cNvPr>
          <p:cNvSpPr txBox="1"/>
          <p:nvPr/>
        </p:nvSpPr>
        <p:spPr>
          <a:xfrm rot="16200000">
            <a:off x="3490744" y="3946020"/>
            <a:ext cx="1367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 (seconds)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46CAE5-38BD-D06C-54F0-DB9DA6E4BE8A}"/>
              </a:ext>
            </a:extLst>
          </p:cNvPr>
          <p:cNvSpPr txBox="1"/>
          <p:nvPr/>
        </p:nvSpPr>
        <p:spPr>
          <a:xfrm rot="16200000">
            <a:off x="7393194" y="3946020"/>
            <a:ext cx="1367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 (seconds)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4CEA4B-C53E-CCB4-D763-007B55A81BFF}"/>
              </a:ext>
            </a:extLst>
          </p:cNvPr>
          <p:cNvSpPr txBox="1"/>
          <p:nvPr/>
        </p:nvSpPr>
        <p:spPr>
          <a:xfrm>
            <a:off x="2425645" y="322739"/>
            <a:ext cx="215452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Empirical estimates used in glacial seismology:</a:t>
            </a:r>
          </a:p>
          <a:p>
            <a:r>
              <a:rPr lang="en-US" sz="1400" dirty="0" err="1"/>
              <a:t>Vp</a:t>
            </a:r>
            <a:r>
              <a:rPr lang="en-US" sz="1400" dirty="0"/>
              <a:t>/Vs ~ 1.95</a:t>
            </a:r>
          </a:p>
          <a:p>
            <a:r>
              <a:rPr lang="en-US" sz="1400" dirty="0" err="1"/>
              <a:t>Vr</a:t>
            </a:r>
            <a:r>
              <a:rPr lang="en-US" sz="1400" dirty="0"/>
              <a:t>/Vs ~ 0.93</a:t>
            </a:r>
          </a:p>
          <a:p>
            <a:r>
              <a:rPr lang="en-US" sz="1400" dirty="0" err="1"/>
              <a:t>Vp</a:t>
            </a:r>
            <a:r>
              <a:rPr lang="en-US" sz="1400" dirty="0"/>
              <a:t>/</a:t>
            </a:r>
            <a:r>
              <a:rPr lang="en-US" sz="1400" dirty="0" err="1"/>
              <a:t>Vr</a:t>
            </a:r>
            <a:r>
              <a:rPr lang="en-US" sz="1400" dirty="0"/>
              <a:t> ~ 2.1</a:t>
            </a:r>
          </a:p>
          <a:p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2C1EBA-88AD-E78F-3C42-3EE80080FF29}"/>
              </a:ext>
            </a:extLst>
          </p:cNvPr>
          <p:cNvSpPr txBox="1"/>
          <p:nvPr/>
        </p:nvSpPr>
        <p:spPr>
          <a:xfrm>
            <a:off x="5658400" y="687306"/>
            <a:ext cx="886781" cy="369332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Shot  2</a:t>
            </a:r>
          </a:p>
        </p:txBody>
      </p:sp>
    </p:spTree>
    <p:extLst>
      <p:ext uri="{BB962C8B-B14F-4D97-AF65-F5344CB8AC3E}">
        <p14:creationId xmlns:p14="http://schemas.microsoft.com/office/powerpoint/2010/main" val="11165302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BB5A-276E-A60C-B1AC-E08C83B0A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3572E52-9B2A-02FF-F20B-DE6994B80106}"/>
              </a:ext>
            </a:extLst>
          </p:cNvPr>
          <p:cNvSpPr/>
          <p:nvPr/>
        </p:nvSpPr>
        <p:spPr>
          <a:xfrm>
            <a:off x="1683508" y="1729405"/>
            <a:ext cx="8138160" cy="284225"/>
          </a:xfrm>
          <a:prstGeom prst="rect">
            <a:avLst/>
          </a:prstGeom>
          <a:solidFill>
            <a:srgbClr val="9845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51645D-60FA-6692-4C06-F19F4BFED5C8}"/>
              </a:ext>
            </a:extLst>
          </p:cNvPr>
          <p:cNvSpPr/>
          <p:nvPr/>
        </p:nvSpPr>
        <p:spPr>
          <a:xfrm>
            <a:off x="1683508" y="2009010"/>
            <a:ext cx="8138160" cy="284225"/>
          </a:xfrm>
          <a:prstGeom prst="rect">
            <a:avLst/>
          </a:prstGeom>
          <a:solidFill>
            <a:srgbClr val="9845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80DD4B-DEA1-38A8-6384-08F90C89A212}"/>
              </a:ext>
            </a:extLst>
          </p:cNvPr>
          <p:cNvSpPr/>
          <p:nvPr/>
        </p:nvSpPr>
        <p:spPr>
          <a:xfrm>
            <a:off x="1683508" y="2288614"/>
            <a:ext cx="8138160" cy="638725"/>
          </a:xfrm>
          <a:prstGeom prst="rect">
            <a:avLst/>
          </a:prstGeom>
          <a:solidFill>
            <a:srgbClr val="9845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AC765A7-E489-D107-BD03-02D477717482}"/>
              </a:ext>
            </a:extLst>
          </p:cNvPr>
          <p:cNvCxnSpPr>
            <a:cxnSpLocks/>
          </p:cNvCxnSpPr>
          <p:nvPr/>
        </p:nvCxnSpPr>
        <p:spPr>
          <a:xfrm flipV="1">
            <a:off x="1683508" y="1729405"/>
            <a:ext cx="81381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9C070D0-113B-8D59-2FDC-26E2CB803F17}"/>
              </a:ext>
            </a:extLst>
          </p:cNvPr>
          <p:cNvCxnSpPr>
            <a:cxnSpLocks/>
          </p:cNvCxnSpPr>
          <p:nvPr/>
        </p:nvCxnSpPr>
        <p:spPr>
          <a:xfrm flipV="1">
            <a:off x="4429740" y="1739311"/>
            <a:ext cx="1280160" cy="274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06063C-26EE-E616-E260-38F09F822755}"/>
              </a:ext>
            </a:extLst>
          </p:cNvPr>
          <p:cNvCxnSpPr>
            <a:cxnSpLocks/>
          </p:cNvCxnSpPr>
          <p:nvPr/>
        </p:nvCxnSpPr>
        <p:spPr>
          <a:xfrm>
            <a:off x="5729400" y="1730258"/>
            <a:ext cx="149526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7012E0A-1827-A4F4-7AD9-1516265A16EF}"/>
              </a:ext>
            </a:extLst>
          </p:cNvPr>
          <p:cNvCxnSpPr>
            <a:cxnSpLocks/>
          </p:cNvCxnSpPr>
          <p:nvPr/>
        </p:nvCxnSpPr>
        <p:spPr>
          <a:xfrm flipV="1">
            <a:off x="5719672" y="1748455"/>
            <a:ext cx="0" cy="833628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0F11E2-7C14-F758-E25E-E156CCD76016}"/>
              </a:ext>
            </a:extLst>
          </p:cNvPr>
          <p:cNvCxnSpPr>
            <a:cxnSpLocks/>
          </p:cNvCxnSpPr>
          <p:nvPr/>
        </p:nvCxnSpPr>
        <p:spPr>
          <a:xfrm>
            <a:off x="2457142" y="1729405"/>
            <a:ext cx="1949015" cy="28836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0882B91-4A3C-F13E-4ABA-C4B29E222CB9}"/>
              </a:ext>
            </a:extLst>
          </p:cNvPr>
          <p:cNvCxnSpPr>
            <a:cxnSpLocks/>
          </p:cNvCxnSpPr>
          <p:nvPr/>
        </p:nvCxnSpPr>
        <p:spPr>
          <a:xfrm>
            <a:off x="4406157" y="2038400"/>
            <a:ext cx="3578999" cy="40014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53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46762-FE83-E981-7D94-044D7335E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331D3C-E362-43B6-B8EA-1A3846783E32}"/>
              </a:ext>
            </a:extLst>
          </p:cNvPr>
          <p:cNvSpPr/>
          <p:nvPr/>
        </p:nvSpPr>
        <p:spPr>
          <a:xfrm>
            <a:off x="1683508" y="1729405"/>
            <a:ext cx="8138160" cy="284225"/>
          </a:xfrm>
          <a:prstGeom prst="rect">
            <a:avLst/>
          </a:prstGeom>
          <a:solidFill>
            <a:srgbClr val="9845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9325C9-6FB4-17E4-3995-B669E181548F}"/>
              </a:ext>
            </a:extLst>
          </p:cNvPr>
          <p:cNvSpPr/>
          <p:nvPr/>
        </p:nvSpPr>
        <p:spPr>
          <a:xfrm>
            <a:off x="1683508" y="2009010"/>
            <a:ext cx="8138160" cy="284225"/>
          </a:xfrm>
          <a:prstGeom prst="rect">
            <a:avLst/>
          </a:prstGeom>
          <a:solidFill>
            <a:srgbClr val="9845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96F51F-F1CE-4832-D11E-899CD6F5F63B}"/>
              </a:ext>
            </a:extLst>
          </p:cNvPr>
          <p:cNvSpPr/>
          <p:nvPr/>
        </p:nvSpPr>
        <p:spPr>
          <a:xfrm>
            <a:off x="1683508" y="2288614"/>
            <a:ext cx="8138160" cy="638725"/>
          </a:xfrm>
          <a:prstGeom prst="rect">
            <a:avLst/>
          </a:prstGeom>
          <a:solidFill>
            <a:srgbClr val="9845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B372840-26ED-0580-65EA-0ECA10BD6652}"/>
              </a:ext>
            </a:extLst>
          </p:cNvPr>
          <p:cNvCxnSpPr>
            <a:cxnSpLocks/>
          </p:cNvCxnSpPr>
          <p:nvPr/>
        </p:nvCxnSpPr>
        <p:spPr>
          <a:xfrm flipV="1">
            <a:off x="1683508" y="1729405"/>
            <a:ext cx="81381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F698C29-93F8-2456-E65B-4E9658B3B717}"/>
              </a:ext>
            </a:extLst>
          </p:cNvPr>
          <p:cNvCxnSpPr>
            <a:cxnSpLocks/>
          </p:cNvCxnSpPr>
          <p:nvPr/>
        </p:nvCxnSpPr>
        <p:spPr>
          <a:xfrm flipV="1">
            <a:off x="4429740" y="1739311"/>
            <a:ext cx="1280160" cy="274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CB9E2CD-48C4-EEAD-75FA-0AF610E255FE}"/>
              </a:ext>
            </a:extLst>
          </p:cNvPr>
          <p:cNvCxnSpPr>
            <a:cxnSpLocks/>
          </p:cNvCxnSpPr>
          <p:nvPr/>
        </p:nvCxnSpPr>
        <p:spPr>
          <a:xfrm>
            <a:off x="5729400" y="1730258"/>
            <a:ext cx="149526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3F2950-39D7-1BC5-2CC7-A12EEB8976EB}"/>
              </a:ext>
            </a:extLst>
          </p:cNvPr>
          <p:cNvCxnSpPr>
            <a:cxnSpLocks/>
          </p:cNvCxnSpPr>
          <p:nvPr/>
        </p:nvCxnSpPr>
        <p:spPr>
          <a:xfrm flipV="1">
            <a:off x="5719672" y="1748455"/>
            <a:ext cx="0" cy="833628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D18795-1C34-ACC5-0BBD-AECD9F2ACB2E}"/>
              </a:ext>
            </a:extLst>
          </p:cNvPr>
          <p:cNvCxnSpPr>
            <a:cxnSpLocks/>
          </p:cNvCxnSpPr>
          <p:nvPr/>
        </p:nvCxnSpPr>
        <p:spPr>
          <a:xfrm>
            <a:off x="2457142" y="1729405"/>
            <a:ext cx="1949015" cy="28836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65EA7-0491-05BB-B293-E5393AC19D69}"/>
              </a:ext>
            </a:extLst>
          </p:cNvPr>
          <p:cNvSpPr/>
          <p:nvPr/>
        </p:nvSpPr>
        <p:spPr>
          <a:xfrm rot="20785704">
            <a:off x="4813817" y="1796113"/>
            <a:ext cx="279774" cy="202047"/>
          </a:xfrm>
          <a:custGeom>
            <a:avLst/>
            <a:gdLst>
              <a:gd name="connsiteX0" fmla="*/ 13939 w 1145622"/>
              <a:gd name="connsiteY0" fmla="*/ 13 h 516795"/>
              <a:gd name="connsiteX1" fmla="*/ 13939 w 1145622"/>
              <a:gd name="connsiteY1" fmla="*/ 126761 h 516795"/>
              <a:gd name="connsiteX2" fmla="*/ 158794 w 1145622"/>
              <a:gd name="connsiteY2" fmla="*/ 516060 h 516795"/>
              <a:gd name="connsiteX3" fmla="*/ 357971 w 1145622"/>
              <a:gd name="connsiteY3" fmla="*/ 18120 h 516795"/>
              <a:gd name="connsiteX4" fmla="*/ 593361 w 1145622"/>
              <a:gd name="connsiteY4" fmla="*/ 507007 h 516795"/>
              <a:gd name="connsiteX5" fmla="*/ 792537 w 1145622"/>
              <a:gd name="connsiteY5" fmla="*/ 13 h 516795"/>
              <a:gd name="connsiteX6" fmla="*/ 973606 w 1145622"/>
              <a:gd name="connsiteY6" fmla="*/ 488900 h 516795"/>
              <a:gd name="connsiteX7" fmla="*/ 1145622 w 1145622"/>
              <a:gd name="connsiteY7" fmla="*/ 18120 h 516795"/>
              <a:gd name="connsiteX0" fmla="*/ 13939 w 1145622"/>
              <a:gd name="connsiteY0" fmla="*/ 4383 h 521165"/>
              <a:gd name="connsiteX1" fmla="*/ 13939 w 1145622"/>
              <a:gd name="connsiteY1" fmla="*/ 131131 h 521165"/>
              <a:gd name="connsiteX2" fmla="*/ 158794 w 1145622"/>
              <a:gd name="connsiteY2" fmla="*/ 520430 h 521165"/>
              <a:gd name="connsiteX3" fmla="*/ 357971 w 1145622"/>
              <a:gd name="connsiteY3" fmla="*/ 22490 h 521165"/>
              <a:gd name="connsiteX4" fmla="*/ 593361 w 1145622"/>
              <a:gd name="connsiteY4" fmla="*/ 511377 h 521165"/>
              <a:gd name="connsiteX5" fmla="*/ 665788 w 1145622"/>
              <a:gd name="connsiteY5" fmla="*/ 266933 h 521165"/>
              <a:gd name="connsiteX6" fmla="*/ 792537 w 1145622"/>
              <a:gd name="connsiteY6" fmla="*/ 4383 h 521165"/>
              <a:gd name="connsiteX7" fmla="*/ 973606 w 1145622"/>
              <a:gd name="connsiteY7" fmla="*/ 493270 h 521165"/>
              <a:gd name="connsiteX8" fmla="*/ 1145622 w 1145622"/>
              <a:gd name="connsiteY8" fmla="*/ 22490 h 521165"/>
              <a:gd name="connsiteX0" fmla="*/ 13939 w 1145622"/>
              <a:gd name="connsiteY0" fmla="*/ 4383 h 521165"/>
              <a:gd name="connsiteX1" fmla="*/ 13939 w 1145622"/>
              <a:gd name="connsiteY1" fmla="*/ 131131 h 521165"/>
              <a:gd name="connsiteX2" fmla="*/ 158794 w 1145622"/>
              <a:gd name="connsiteY2" fmla="*/ 520430 h 521165"/>
              <a:gd name="connsiteX3" fmla="*/ 357971 w 1145622"/>
              <a:gd name="connsiteY3" fmla="*/ 22490 h 521165"/>
              <a:gd name="connsiteX4" fmla="*/ 593361 w 1145622"/>
              <a:gd name="connsiteY4" fmla="*/ 511377 h 521165"/>
              <a:gd name="connsiteX5" fmla="*/ 665788 w 1145622"/>
              <a:gd name="connsiteY5" fmla="*/ 266933 h 521165"/>
              <a:gd name="connsiteX6" fmla="*/ 792537 w 1145622"/>
              <a:gd name="connsiteY6" fmla="*/ 4383 h 521165"/>
              <a:gd name="connsiteX7" fmla="*/ 973606 w 1145622"/>
              <a:gd name="connsiteY7" fmla="*/ 493270 h 521165"/>
              <a:gd name="connsiteX8" fmla="*/ 1091301 w 1145622"/>
              <a:gd name="connsiteY8" fmla="*/ 239773 h 521165"/>
              <a:gd name="connsiteX9" fmla="*/ 1145622 w 1145622"/>
              <a:gd name="connsiteY9" fmla="*/ 22490 h 521165"/>
              <a:gd name="connsiteX0" fmla="*/ 13939 w 1091301"/>
              <a:gd name="connsiteY0" fmla="*/ 4383 h 521165"/>
              <a:gd name="connsiteX1" fmla="*/ 13939 w 1091301"/>
              <a:gd name="connsiteY1" fmla="*/ 131131 h 521165"/>
              <a:gd name="connsiteX2" fmla="*/ 158794 w 1091301"/>
              <a:gd name="connsiteY2" fmla="*/ 520430 h 521165"/>
              <a:gd name="connsiteX3" fmla="*/ 357971 w 1091301"/>
              <a:gd name="connsiteY3" fmla="*/ 22490 h 521165"/>
              <a:gd name="connsiteX4" fmla="*/ 593361 w 1091301"/>
              <a:gd name="connsiteY4" fmla="*/ 511377 h 521165"/>
              <a:gd name="connsiteX5" fmla="*/ 665788 w 1091301"/>
              <a:gd name="connsiteY5" fmla="*/ 266933 h 521165"/>
              <a:gd name="connsiteX6" fmla="*/ 792537 w 1091301"/>
              <a:gd name="connsiteY6" fmla="*/ 4383 h 521165"/>
              <a:gd name="connsiteX7" fmla="*/ 973606 w 1091301"/>
              <a:gd name="connsiteY7" fmla="*/ 493270 h 521165"/>
              <a:gd name="connsiteX8" fmla="*/ 1091301 w 1091301"/>
              <a:gd name="connsiteY8" fmla="*/ 239773 h 521165"/>
              <a:gd name="connsiteX0" fmla="*/ 13939 w 1091301"/>
              <a:gd name="connsiteY0" fmla="*/ 3309 h 520091"/>
              <a:gd name="connsiteX1" fmla="*/ 13939 w 1091301"/>
              <a:gd name="connsiteY1" fmla="*/ 130057 h 520091"/>
              <a:gd name="connsiteX2" fmla="*/ 158794 w 1091301"/>
              <a:gd name="connsiteY2" fmla="*/ 519356 h 520091"/>
              <a:gd name="connsiteX3" fmla="*/ 357971 w 1091301"/>
              <a:gd name="connsiteY3" fmla="*/ 21416 h 520091"/>
              <a:gd name="connsiteX4" fmla="*/ 665788 w 1091301"/>
              <a:gd name="connsiteY4" fmla="*/ 265859 h 520091"/>
              <a:gd name="connsiteX5" fmla="*/ 792537 w 1091301"/>
              <a:gd name="connsiteY5" fmla="*/ 3309 h 520091"/>
              <a:gd name="connsiteX6" fmla="*/ 973606 w 1091301"/>
              <a:gd name="connsiteY6" fmla="*/ 492196 h 520091"/>
              <a:gd name="connsiteX7" fmla="*/ 1091301 w 1091301"/>
              <a:gd name="connsiteY7" fmla="*/ 238699 h 520091"/>
              <a:gd name="connsiteX0" fmla="*/ 13939 w 1091301"/>
              <a:gd name="connsiteY0" fmla="*/ 4410 h 522313"/>
              <a:gd name="connsiteX1" fmla="*/ 13939 w 1091301"/>
              <a:gd name="connsiteY1" fmla="*/ 131158 h 522313"/>
              <a:gd name="connsiteX2" fmla="*/ 158794 w 1091301"/>
              <a:gd name="connsiteY2" fmla="*/ 520457 h 522313"/>
              <a:gd name="connsiteX3" fmla="*/ 665788 w 1091301"/>
              <a:gd name="connsiteY3" fmla="*/ 266960 h 522313"/>
              <a:gd name="connsiteX4" fmla="*/ 792537 w 1091301"/>
              <a:gd name="connsiteY4" fmla="*/ 4410 h 522313"/>
              <a:gd name="connsiteX5" fmla="*/ 973606 w 1091301"/>
              <a:gd name="connsiteY5" fmla="*/ 493297 h 522313"/>
              <a:gd name="connsiteX6" fmla="*/ 1091301 w 1091301"/>
              <a:gd name="connsiteY6" fmla="*/ 239800 h 522313"/>
              <a:gd name="connsiteX0" fmla="*/ 51081 w 1128443"/>
              <a:gd name="connsiteY0" fmla="*/ 3501 h 497140"/>
              <a:gd name="connsiteX1" fmla="*/ 51081 w 1128443"/>
              <a:gd name="connsiteY1" fmla="*/ 130249 h 497140"/>
              <a:gd name="connsiteX2" fmla="*/ 702930 w 1128443"/>
              <a:gd name="connsiteY2" fmla="*/ 266051 h 497140"/>
              <a:gd name="connsiteX3" fmla="*/ 829679 w 1128443"/>
              <a:gd name="connsiteY3" fmla="*/ 3501 h 497140"/>
              <a:gd name="connsiteX4" fmla="*/ 1010748 w 1128443"/>
              <a:gd name="connsiteY4" fmla="*/ 492388 h 497140"/>
              <a:gd name="connsiteX5" fmla="*/ 1128443 w 1128443"/>
              <a:gd name="connsiteY5" fmla="*/ 238891 h 497140"/>
              <a:gd name="connsiteX0" fmla="*/ 0 w 1077362"/>
              <a:gd name="connsiteY0" fmla="*/ 3279 h 496918"/>
              <a:gd name="connsiteX1" fmla="*/ 651849 w 1077362"/>
              <a:gd name="connsiteY1" fmla="*/ 265829 h 496918"/>
              <a:gd name="connsiteX2" fmla="*/ 778598 w 1077362"/>
              <a:gd name="connsiteY2" fmla="*/ 3279 h 496918"/>
              <a:gd name="connsiteX3" fmla="*/ 959667 w 1077362"/>
              <a:gd name="connsiteY3" fmla="*/ 492166 h 496918"/>
              <a:gd name="connsiteX4" fmla="*/ 1077362 w 1077362"/>
              <a:gd name="connsiteY4" fmla="*/ 238669 h 496918"/>
              <a:gd name="connsiteX0" fmla="*/ 0 w 425513"/>
              <a:gd name="connsiteY0" fmla="*/ 265829 h 496918"/>
              <a:gd name="connsiteX1" fmla="*/ 126749 w 425513"/>
              <a:gd name="connsiteY1" fmla="*/ 3279 h 496918"/>
              <a:gd name="connsiteX2" fmla="*/ 307818 w 425513"/>
              <a:gd name="connsiteY2" fmla="*/ 492166 h 496918"/>
              <a:gd name="connsiteX3" fmla="*/ 425513 w 425513"/>
              <a:gd name="connsiteY3" fmla="*/ 238669 h 496918"/>
              <a:gd name="connsiteX0" fmla="*/ 0 w 425513"/>
              <a:gd name="connsiteY0" fmla="*/ 270816 h 501905"/>
              <a:gd name="connsiteX1" fmla="*/ 126749 w 425513"/>
              <a:gd name="connsiteY1" fmla="*/ 8266 h 501905"/>
              <a:gd name="connsiteX2" fmla="*/ 307818 w 425513"/>
              <a:gd name="connsiteY2" fmla="*/ 497153 h 501905"/>
              <a:gd name="connsiteX3" fmla="*/ 425513 w 425513"/>
              <a:gd name="connsiteY3" fmla="*/ 243656 h 501905"/>
              <a:gd name="connsiteX0" fmla="*/ 0 w 425513"/>
              <a:gd name="connsiteY0" fmla="*/ 262594 h 493683"/>
              <a:gd name="connsiteX1" fmla="*/ 126749 w 425513"/>
              <a:gd name="connsiteY1" fmla="*/ 44 h 493683"/>
              <a:gd name="connsiteX2" fmla="*/ 307818 w 425513"/>
              <a:gd name="connsiteY2" fmla="*/ 488931 h 493683"/>
              <a:gd name="connsiteX3" fmla="*/ 425513 w 425513"/>
              <a:gd name="connsiteY3" fmla="*/ 235434 h 493683"/>
              <a:gd name="connsiteX0" fmla="*/ 0 w 425513"/>
              <a:gd name="connsiteY0" fmla="*/ 262594 h 488931"/>
              <a:gd name="connsiteX1" fmla="*/ 126749 w 425513"/>
              <a:gd name="connsiteY1" fmla="*/ 44 h 488931"/>
              <a:gd name="connsiteX2" fmla="*/ 307818 w 425513"/>
              <a:gd name="connsiteY2" fmla="*/ 488931 h 488931"/>
              <a:gd name="connsiteX3" fmla="*/ 425513 w 425513"/>
              <a:gd name="connsiteY3" fmla="*/ 235434 h 488931"/>
              <a:gd name="connsiteX0" fmla="*/ 0 w 425513"/>
              <a:gd name="connsiteY0" fmla="*/ 262594 h 490103"/>
              <a:gd name="connsiteX1" fmla="*/ 126749 w 425513"/>
              <a:gd name="connsiteY1" fmla="*/ 44 h 490103"/>
              <a:gd name="connsiteX2" fmla="*/ 307818 w 425513"/>
              <a:gd name="connsiteY2" fmla="*/ 488931 h 490103"/>
              <a:gd name="connsiteX3" fmla="*/ 425513 w 425513"/>
              <a:gd name="connsiteY3" fmla="*/ 235434 h 490103"/>
              <a:gd name="connsiteX0" fmla="*/ 0 w 425513"/>
              <a:gd name="connsiteY0" fmla="*/ 262594 h 488956"/>
              <a:gd name="connsiteX1" fmla="*/ 126749 w 425513"/>
              <a:gd name="connsiteY1" fmla="*/ 44 h 488956"/>
              <a:gd name="connsiteX2" fmla="*/ 307818 w 425513"/>
              <a:gd name="connsiteY2" fmla="*/ 488931 h 488956"/>
              <a:gd name="connsiteX3" fmla="*/ 425513 w 425513"/>
              <a:gd name="connsiteY3" fmla="*/ 235434 h 488956"/>
              <a:gd name="connsiteX0" fmla="*/ 0 w 425513"/>
              <a:gd name="connsiteY0" fmla="*/ 262594 h 488955"/>
              <a:gd name="connsiteX1" fmla="*/ 126749 w 425513"/>
              <a:gd name="connsiteY1" fmla="*/ 44 h 488955"/>
              <a:gd name="connsiteX2" fmla="*/ 307818 w 425513"/>
              <a:gd name="connsiteY2" fmla="*/ 488931 h 488955"/>
              <a:gd name="connsiteX3" fmla="*/ 425513 w 425513"/>
              <a:gd name="connsiteY3" fmla="*/ 235434 h 488955"/>
              <a:gd name="connsiteX0" fmla="*/ 0 w 425513"/>
              <a:gd name="connsiteY0" fmla="*/ 262594 h 488960"/>
              <a:gd name="connsiteX1" fmla="*/ 126749 w 425513"/>
              <a:gd name="connsiteY1" fmla="*/ 44 h 488960"/>
              <a:gd name="connsiteX2" fmla="*/ 307818 w 425513"/>
              <a:gd name="connsiteY2" fmla="*/ 488931 h 488960"/>
              <a:gd name="connsiteX3" fmla="*/ 425513 w 425513"/>
              <a:gd name="connsiteY3" fmla="*/ 235434 h 488960"/>
              <a:gd name="connsiteX0" fmla="*/ 0 w 400204"/>
              <a:gd name="connsiteY0" fmla="*/ 262594 h 494092"/>
              <a:gd name="connsiteX1" fmla="*/ 126749 w 400204"/>
              <a:gd name="connsiteY1" fmla="*/ 44 h 494092"/>
              <a:gd name="connsiteX2" fmla="*/ 307818 w 400204"/>
              <a:gd name="connsiteY2" fmla="*/ 488931 h 494092"/>
              <a:gd name="connsiteX3" fmla="*/ 400204 w 400204"/>
              <a:gd name="connsiteY3" fmla="*/ 232674 h 494092"/>
              <a:gd name="connsiteX0" fmla="*/ 0 w 395459"/>
              <a:gd name="connsiteY0" fmla="*/ 270816 h 502314"/>
              <a:gd name="connsiteX1" fmla="*/ 122004 w 395459"/>
              <a:gd name="connsiteY1" fmla="*/ 8266 h 502314"/>
              <a:gd name="connsiteX2" fmla="*/ 303073 w 395459"/>
              <a:gd name="connsiteY2" fmla="*/ 497153 h 502314"/>
              <a:gd name="connsiteX3" fmla="*/ 395459 w 395459"/>
              <a:gd name="connsiteY3" fmla="*/ 240896 h 502314"/>
              <a:gd name="connsiteX0" fmla="*/ 0 w 395459"/>
              <a:gd name="connsiteY0" fmla="*/ 270816 h 502314"/>
              <a:gd name="connsiteX1" fmla="*/ 122004 w 395459"/>
              <a:gd name="connsiteY1" fmla="*/ 8266 h 502314"/>
              <a:gd name="connsiteX2" fmla="*/ 303073 w 395459"/>
              <a:gd name="connsiteY2" fmla="*/ 497153 h 502314"/>
              <a:gd name="connsiteX3" fmla="*/ 395459 w 395459"/>
              <a:gd name="connsiteY3" fmla="*/ 240896 h 502314"/>
              <a:gd name="connsiteX0" fmla="*/ 0 w 411277"/>
              <a:gd name="connsiteY0" fmla="*/ 270816 h 502314"/>
              <a:gd name="connsiteX1" fmla="*/ 122004 w 411277"/>
              <a:gd name="connsiteY1" fmla="*/ 8266 h 502314"/>
              <a:gd name="connsiteX2" fmla="*/ 303073 w 411277"/>
              <a:gd name="connsiteY2" fmla="*/ 497153 h 502314"/>
              <a:gd name="connsiteX3" fmla="*/ 411277 w 411277"/>
              <a:gd name="connsiteY3" fmla="*/ 240896 h 502314"/>
              <a:gd name="connsiteX0" fmla="*/ 0 w 411277"/>
              <a:gd name="connsiteY0" fmla="*/ 270816 h 502376"/>
              <a:gd name="connsiteX1" fmla="*/ 122004 w 411277"/>
              <a:gd name="connsiteY1" fmla="*/ 8266 h 502376"/>
              <a:gd name="connsiteX2" fmla="*/ 303073 w 411277"/>
              <a:gd name="connsiteY2" fmla="*/ 497153 h 502376"/>
              <a:gd name="connsiteX3" fmla="*/ 411277 w 411277"/>
              <a:gd name="connsiteY3" fmla="*/ 240896 h 50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277" h="502376">
                <a:moveTo>
                  <a:pt x="0" y="270816"/>
                </a:moveTo>
                <a:cubicBezTo>
                  <a:pt x="58753" y="62586"/>
                  <a:pt x="71492" y="-29457"/>
                  <a:pt x="122004" y="8266"/>
                </a:cubicBezTo>
                <a:cubicBezTo>
                  <a:pt x="172516" y="45989"/>
                  <a:pt x="254861" y="458381"/>
                  <a:pt x="303073" y="497153"/>
                </a:cubicBezTo>
                <a:cubicBezTo>
                  <a:pt x="351285" y="535925"/>
                  <a:pt x="393681" y="349717"/>
                  <a:pt x="411277" y="24089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40367F0-08CB-CD6E-50EC-203BA368B4B3}"/>
              </a:ext>
            </a:extLst>
          </p:cNvPr>
          <p:cNvSpPr/>
          <p:nvPr/>
        </p:nvSpPr>
        <p:spPr>
          <a:xfrm rot="620626">
            <a:off x="3796210" y="1848460"/>
            <a:ext cx="279774" cy="202047"/>
          </a:xfrm>
          <a:custGeom>
            <a:avLst/>
            <a:gdLst>
              <a:gd name="connsiteX0" fmla="*/ 13939 w 1145622"/>
              <a:gd name="connsiteY0" fmla="*/ 13 h 516795"/>
              <a:gd name="connsiteX1" fmla="*/ 13939 w 1145622"/>
              <a:gd name="connsiteY1" fmla="*/ 126761 h 516795"/>
              <a:gd name="connsiteX2" fmla="*/ 158794 w 1145622"/>
              <a:gd name="connsiteY2" fmla="*/ 516060 h 516795"/>
              <a:gd name="connsiteX3" fmla="*/ 357971 w 1145622"/>
              <a:gd name="connsiteY3" fmla="*/ 18120 h 516795"/>
              <a:gd name="connsiteX4" fmla="*/ 593361 w 1145622"/>
              <a:gd name="connsiteY4" fmla="*/ 507007 h 516795"/>
              <a:gd name="connsiteX5" fmla="*/ 792537 w 1145622"/>
              <a:gd name="connsiteY5" fmla="*/ 13 h 516795"/>
              <a:gd name="connsiteX6" fmla="*/ 973606 w 1145622"/>
              <a:gd name="connsiteY6" fmla="*/ 488900 h 516795"/>
              <a:gd name="connsiteX7" fmla="*/ 1145622 w 1145622"/>
              <a:gd name="connsiteY7" fmla="*/ 18120 h 516795"/>
              <a:gd name="connsiteX0" fmla="*/ 13939 w 1145622"/>
              <a:gd name="connsiteY0" fmla="*/ 4383 h 521165"/>
              <a:gd name="connsiteX1" fmla="*/ 13939 w 1145622"/>
              <a:gd name="connsiteY1" fmla="*/ 131131 h 521165"/>
              <a:gd name="connsiteX2" fmla="*/ 158794 w 1145622"/>
              <a:gd name="connsiteY2" fmla="*/ 520430 h 521165"/>
              <a:gd name="connsiteX3" fmla="*/ 357971 w 1145622"/>
              <a:gd name="connsiteY3" fmla="*/ 22490 h 521165"/>
              <a:gd name="connsiteX4" fmla="*/ 593361 w 1145622"/>
              <a:gd name="connsiteY4" fmla="*/ 511377 h 521165"/>
              <a:gd name="connsiteX5" fmla="*/ 665788 w 1145622"/>
              <a:gd name="connsiteY5" fmla="*/ 266933 h 521165"/>
              <a:gd name="connsiteX6" fmla="*/ 792537 w 1145622"/>
              <a:gd name="connsiteY6" fmla="*/ 4383 h 521165"/>
              <a:gd name="connsiteX7" fmla="*/ 973606 w 1145622"/>
              <a:gd name="connsiteY7" fmla="*/ 493270 h 521165"/>
              <a:gd name="connsiteX8" fmla="*/ 1145622 w 1145622"/>
              <a:gd name="connsiteY8" fmla="*/ 22490 h 521165"/>
              <a:gd name="connsiteX0" fmla="*/ 13939 w 1145622"/>
              <a:gd name="connsiteY0" fmla="*/ 4383 h 521165"/>
              <a:gd name="connsiteX1" fmla="*/ 13939 w 1145622"/>
              <a:gd name="connsiteY1" fmla="*/ 131131 h 521165"/>
              <a:gd name="connsiteX2" fmla="*/ 158794 w 1145622"/>
              <a:gd name="connsiteY2" fmla="*/ 520430 h 521165"/>
              <a:gd name="connsiteX3" fmla="*/ 357971 w 1145622"/>
              <a:gd name="connsiteY3" fmla="*/ 22490 h 521165"/>
              <a:gd name="connsiteX4" fmla="*/ 593361 w 1145622"/>
              <a:gd name="connsiteY4" fmla="*/ 511377 h 521165"/>
              <a:gd name="connsiteX5" fmla="*/ 665788 w 1145622"/>
              <a:gd name="connsiteY5" fmla="*/ 266933 h 521165"/>
              <a:gd name="connsiteX6" fmla="*/ 792537 w 1145622"/>
              <a:gd name="connsiteY6" fmla="*/ 4383 h 521165"/>
              <a:gd name="connsiteX7" fmla="*/ 973606 w 1145622"/>
              <a:gd name="connsiteY7" fmla="*/ 493270 h 521165"/>
              <a:gd name="connsiteX8" fmla="*/ 1091301 w 1145622"/>
              <a:gd name="connsiteY8" fmla="*/ 239773 h 521165"/>
              <a:gd name="connsiteX9" fmla="*/ 1145622 w 1145622"/>
              <a:gd name="connsiteY9" fmla="*/ 22490 h 521165"/>
              <a:gd name="connsiteX0" fmla="*/ 13939 w 1091301"/>
              <a:gd name="connsiteY0" fmla="*/ 4383 h 521165"/>
              <a:gd name="connsiteX1" fmla="*/ 13939 w 1091301"/>
              <a:gd name="connsiteY1" fmla="*/ 131131 h 521165"/>
              <a:gd name="connsiteX2" fmla="*/ 158794 w 1091301"/>
              <a:gd name="connsiteY2" fmla="*/ 520430 h 521165"/>
              <a:gd name="connsiteX3" fmla="*/ 357971 w 1091301"/>
              <a:gd name="connsiteY3" fmla="*/ 22490 h 521165"/>
              <a:gd name="connsiteX4" fmla="*/ 593361 w 1091301"/>
              <a:gd name="connsiteY4" fmla="*/ 511377 h 521165"/>
              <a:gd name="connsiteX5" fmla="*/ 665788 w 1091301"/>
              <a:gd name="connsiteY5" fmla="*/ 266933 h 521165"/>
              <a:gd name="connsiteX6" fmla="*/ 792537 w 1091301"/>
              <a:gd name="connsiteY6" fmla="*/ 4383 h 521165"/>
              <a:gd name="connsiteX7" fmla="*/ 973606 w 1091301"/>
              <a:gd name="connsiteY7" fmla="*/ 493270 h 521165"/>
              <a:gd name="connsiteX8" fmla="*/ 1091301 w 1091301"/>
              <a:gd name="connsiteY8" fmla="*/ 239773 h 521165"/>
              <a:gd name="connsiteX0" fmla="*/ 13939 w 1091301"/>
              <a:gd name="connsiteY0" fmla="*/ 3309 h 520091"/>
              <a:gd name="connsiteX1" fmla="*/ 13939 w 1091301"/>
              <a:gd name="connsiteY1" fmla="*/ 130057 h 520091"/>
              <a:gd name="connsiteX2" fmla="*/ 158794 w 1091301"/>
              <a:gd name="connsiteY2" fmla="*/ 519356 h 520091"/>
              <a:gd name="connsiteX3" fmla="*/ 357971 w 1091301"/>
              <a:gd name="connsiteY3" fmla="*/ 21416 h 520091"/>
              <a:gd name="connsiteX4" fmla="*/ 665788 w 1091301"/>
              <a:gd name="connsiteY4" fmla="*/ 265859 h 520091"/>
              <a:gd name="connsiteX5" fmla="*/ 792537 w 1091301"/>
              <a:gd name="connsiteY5" fmla="*/ 3309 h 520091"/>
              <a:gd name="connsiteX6" fmla="*/ 973606 w 1091301"/>
              <a:gd name="connsiteY6" fmla="*/ 492196 h 520091"/>
              <a:gd name="connsiteX7" fmla="*/ 1091301 w 1091301"/>
              <a:gd name="connsiteY7" fmla="*/ 238699 h 520091"/>
              <a:gd name="connsiteX0" fmla="*/ 13939 w 1091301"/>
              <a:gd name="connsiteY0" fmla="*/ 4410 h 522313"/>
              <a:gd name="connsiteX1" fmla="*/ 13939 w 1091301"/>
              <a:gd name="connsiteY1" fmla="*/ 131158 h 522313"/>
              <a:gd name="connsiteX2" fmla="*/ 158794 w 1091301"/>
              <a:gd name="connsiteY2" fmla="*/ 520457 h 522313"/>
              <a:gd name="connsiteX3" fmla="*/ 665788 w 1091301"/>
              <a:gd name="connsiteY3" fmla="*/ 266960 h 522313"/>
              <a:gd name="connsiteX4" fmla="*/ 792537 w 1091301"/>
              <a:gd name="connsiteY4" fmla="*/ 4410 h 522313"/>
              <a:gd name="connsiteX5" fmla="*/ 973606 w 1091301"/>
              <a:gd name="connsiteY5" fmla="*/ 493297 h 522313"/>
              <a:gd name="connsiteX6" fmla="*/ 1091301 w 1091301"/>
              <a:gd name="connsiteY6" fmla="*/ 239800 h 522313"/>
              <a:gd name="connsiteX0" fmla="*/ 51081 w 1128443"/>
              <a:gd name="connsiteY0" fmla="*/ 3501 h 497140"/>
              <a:gd name="connsiteX1" fmla="*/ 51081 w 1128443"/>
              <a:gd name="connsiteY1" fmla="*/ 130249 h 497140"/>
              <a:gd name="connsiteX2" fmla="*/ 702930 w 1128443"/>
              <a:gd name="connsiteY2" fmla="*/ 266051 h 497140"/>
              <a:gd name="connsiteX3" fmla="*/ 829679 w 1128443"/>
              <a:gd name="connsiteY3" fmla="*/ 3501 h 497140"/>
              <a:gd name="connsiteX4" fmla="*/ 1010748 w 1128443"/>
              <a:gd name="connsiteY4" fmla="*/ 492388 h 497140"/>
              <a:gd name="connsiteX5" fmla="*/ 1128443 w 1128443"/>
              <a:gd name="connsiteY5" fmla="*/ 238891 h 497140"/>
              <a:gd name="connsiteX0" fmla="*/ 0 w 1077362"/>
              <a:gd name="connsiteY0" fmla="*/ 3279 h 496918"/>
              <a:gd name="connsiteX1" fmla="*/ 651849 w 1077362"/>
              <a:gd name="connsiteY1" fmla="*/ 265829 h 496918"/>
              <a:gd name="connsiteX2" fmla="*/ 778598 w 1077362"/>
              <a:gd name="connsiteY2" fmla="*/ 3279 h 496918"/>
              <a:gd name="connsiteX3" fmla="*/ 959667 w 1077362"/>
              <a:gd name="connsiteY3" fmla="*/ 492166 h 496918"/>
              <a:gd name="connsiteX4" fmla="*/ 1077362 w 1077362"/>
              <a:gd name="connsiteY4" fmla="*/ 238669 h 496918"/>
              <a:gd name="connsiteX0" fmla="*/ 0 w 425513"/>
              <a:gd name="connsiteY0" fmla="*/ 265829 h 496918"/>
              <a:gd name="connsiteX1" fmla="*/ 126749 w 425513"/>
              <a:gd name="connsiteY1" fmla="*/ 3279 h 496918"/>
              <a:gd name="connsiteX2" fmla="*/ 307818 w 425513"/>
              <a:gd name="connsiteY2" fmla="*/ 492166 h 496918"/>
              <a:gd name="connsiteX3" fmla="*/ 425513 w 425513"/>
              <a:gd name="connsiteY3" fmla="*/ 238669 h 496918"/>
              <a:gd name="connsiteX0" fmla="*/ 0 w 425513"/>
              <a:gd name="connsiteY0" fmla="*/ 270816 h 501905"/>
              <a:gd name="connsiteX1" fmla="*/ 126749 w 425513"/>
              <a:gd name="connsiteY1" fmla="*/ 8266 h 501905"/>
              <a:gd name="connsiteX2" fmla="*/ 307818 w 425513"/>
              <a:gd name="connsiteY2" fmla="*/ 497153 h 501905"/>
              <a:gd name="connsiteX3" fmla="*/ 425513 w 425513"/>
              <a:gd name="connsiteY3" fmla="*/ 243656 h 501905"/>
              <a:gd name="connsiteX0" fmla="*/ 0 w 425513"/>
              <a:gd name="connsiteY0" fmla="*/ 262594 h 493683"/>
              <a:gd name="connsiteX1" fmla="*/ 126749 w 425513"/>
              <a:gd name="connsiteY1" fmla="*/ 44 h 493683"/>
              <a:gd name="connsiteX2" fmla="*/ 307818 w 425513"/>
              <a:gd name="connsiteY2" fmla="*/ 488931 h 493683"/>
              <a:gd name="connsiteX3" fmla="*/ 425513 w 425513"/>
              <a:gd name="connsiteY3" fmla="*/ 235434 h 493683"/>
              <a:gd name="connsiteX0" fmla="*/ 0 w 425513"/>
              <a:gd name="connsiteY0" fmla="*/ 262594 h 488931"/>
              <a:gd name="connsiteX1" fmla="*/ 126749 w 425513"/>
              <a:gd name="connsiteY1" fmla="*/ 44 h 488931"/>
              <a:gd name="connsiteX2" fmla="*/ 307818 w 425513"/>
              <a:gd name="connsiteY2" fmla="*/ 488931 h 488931"/>
              <a:gd name="connsiteX3" fmla="*/ 425513 w 425513"/>
              <a:gd name="connsiteY3" fmla="*/ 235434 h 488931"/>
              <a:gd name="connsiteX0" fmla="*/ 0 w 425513"/>
              <a:gd name="connsiteY0" fmla="*/ 262594 h 490103"/>
              <a:gd name="connsiteX1" fmla="*/ 126749 w 425513"/>
              <a:gd name="connsiteY1" fmla="*/ 44 h 490103"/>
              <a:gd name="connsiteX2" fmla="*/ 307818 w 425513"/>
              <a:gd name="connsiteY2" fmla="*/ 488931 h 490103"/>
              <a:gd name="connsiteX3" fmla="*/ 425513 w 425513"/>
              <a:gd name="connsiteY3" fmla="*/ 235434 h 490103"/>
              <a:gd name="connsiteX0" fmla="*/ 0 w 425513"/>
              <a:gd name="connsiteY0" fmla="*/ 262594 h 488956"/>
              <a:gd name="connsiteX1" fmla="*/ 126749 w 425513"/>
              <a:gd name="connsiteY1" fmla="*/ 44 h 488956"/>
              <a:gd name="connsiteX2" fmla="*/ 307818 w 425513"/>
              <a:gd name="connsiteY2" fmla="*/ 488931 h 488956"/>
              <a:gd name="connsiteX3" fmla="*/ 425513 w 425513"/>
              <a:gd name="connsiteY3" fmla="*/ 235434 h 488956"/>
              <a:gd name="connsiteX0" fmla="*/ 0 w 425513"/>
              <a:gd name="connsiteY0" fmla="*/ 262594 h 488955"/>
              <a:gd name="connsiteX1" fmla="*/ 126749 w 425513"/>
              <a:gd name="connsiteY1" fmla="*/ 44 h 488955"/>
              <a:gd name="connsiteX2" fmla="*/ 307818 w 425513"/>
              <a:gd name="connsiteY2" fmla="*/ 488931 h 488955"/>
              <a:gd name="connsiteX3" fmla="*/ 425513 w 425513"/>
              <a:gd name="connsiteY3" fmla="*/ 235434 h 488955"/>
              <a:gd name="connsiteX0" fmla="*/ 0 w 425513"/>
              <a:gd name="connsiteY0" fmla="*/ 262594 h 488960"/>
              <a:gd name="connsiteX1" fmla="*/ 126749 w 425513"/>
              <a:gd name="connsiteY1" fmla="*/ 44 h 488960"/>
              <a:gd name="connsiteX2" fmla="*/ 307818 w 425513"/>
              <a:gd name="connsiteY2" fmla="*/ 488931 h 488960"/>
              <a:gd name="connsiteX3" fmla="*/ 425513 w 425513"/>
              <a:gd name="connsiteY3" fmla="*/ 235434 h 488960"/>
              <a:gd name="connsiteX0" fmla="*/ 0 w 400204"/>
              <a:gd name="connsiteY0" fmla="*/ 262594 h 494092"/>
              <a:gd name="connsiteX1" fmla="*/ 126749 w 400204"/>
              <a:gd name="connsiteY1" fmla="*/ 44 h 494092"/>
              <a:gd name="connsiteX2" fmla="*/ 307818 w 400204"/>
              <a:gd name="connsiteY2" fmla="*/ 488931 h 494092"/>
              <a:gd name="connsiteX3" fmla="*/ 400204 w 400204"/>
              <a:gd name="connsiteY3" fmla="*/ 232674 h 494092"/>
              <a:gd name="connsiteX0" fmla="*/ 0 w 395459"/>
              <a:gd name="connsiteY0" fmla="*/ 270816 h 502314"/>
              <a:gd name="connsiteX1" fmla="*/ 122004 w 395459"/>
              <a:gd name="connsiteY1" fmla="*/ 8266 h 502314"/>
              <a:gd name="connsiteX2" fmla="*/ 303073 w 395459"/>
              <a:gd name="connsiteY2" fmla="*/ 497153 h 502314"/>
              <a:gd name="connsiteX3" fmla="*/ 395459 w 395459"/>
              <a:gd name="connsiteY3" fmla="*/ 240896 h 502314"/>
              <a:gd name="connsiteX0" fmla="*/ 0 w 395459"/>
              <a:gd name="connsiteY0" fmla="*/ 270816 h 502314"/>
              <a:gd name="connsiteX1" fmla="*/ 122004 w 395459"/>
              <a:gd name="connsiteY1" fmla="*/ 8266 h 502314"/>
              <a:gd name="connsiteX2" fmla="*/ 303073 w 395459"/>
              <a:gd name="connsiteY2" fmla="*/ 497153 h 502314"/>
              <a:gd name="connsiteX3" fmla="*/ 395459 w 395459"/>
              <a:gd name="connsiteY3" fmla="*/ 240896 h 502314"/>
              <a:gd name="connsiteX0" fmla="*/ 0 w 411277"/>
              <a:gd name="connsiteY0" fmla="*/ 270816 h 502314"/>
              <a:gd name="connsiteX1" fmla="*/ 122004 w 411277"/>
              <a:gd name="connsiteY1" fmla="*/ 8266 h 502314"/>
              <a:gd name="connsiteX2" fmla="*/ 303073 w 411277"/>
              <a:gd name="connsiteY2" fmla="*/ 497153 h 502314"/>
              <a:gd name="connsiteX3" fmla="*/ 411277 w 411277"/>
              <a:gd name="connsiteY3" fmla="*/ 240896 h 502314"/>
              <a:gd name="connsiteX0" fmla="*/ 0 w 411277"/>
              <a:gd name="connsiteY0" fmla="*/ 270816 h 502376"/>
              <a:gd name="connsiteX1" fmla="*/ 122004 w 411277"/>
              <a:gd name="connsiteY1" fmla="*/ 8266 h 502376"/>
              <a:gd name="connsiteX2" fmla="*/ 303073 w 411277"/>
              <a:gd name="connsiteY2" fmla="*/ 497153 h 502376"/>
              <a:gd name="connsiteX3" fmla="*/ 411277 w 411277"/>
              <a:gd name="connsiteY3" fmla="*/ 240896 h 50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277" h="502376">
                <a:moveTo>
                  <a:pt x="0" y="270816"/>
                </a:moveTo>
                <a:cubicBezTo>
                  <a:pt x="58753" y="62586"/>
                  <a:pt x="71492" y="-29457"/>
                  <a:pt x="122004" y="8266"/>
                </a:cubicBezTo>
                <a:cubicBezTo>
                  <a:pt x="172516" y="45989"/>
                  <a:pt x="254861" y="458381"/>
                  <a:pt x="303073" y="497153"/>
                </a:cubicBezTo>
                <a:cubicBezTo>
                  <a:pt x="351285" y="535925"/>
                  <a:pt x="393681" y="349717"/>
                  <a:pt x="411277" y="24089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961D20-12E6-ACF3-F468-0DC7658C4AEE}"/>
              </a:ext>
            </a:extLst>
          </p:cNvPr>
          <p:cNvSpPr/>
          <p:nvPr/>
        </p:nvSpPr>
        <p:spPr>
          <a:xfrm rot="620626">
            <a:off x="5737476" y="1625050"/>
            <a:ext cx="279774" cy="202047"/>
          </a:xfrm>
          <a:custGeom>
            <a:avLst/>
            <a:gdLst>
              <a:gd name="connsiteX0" fmla="*/ 13939 w 1145622"/>
              <a:gd name="connsiteY0" fmla="*/ 13 h 516795"/>
              <a:gd name="connsiteX1" fmla="*/ 13939 w 1145622"/>
              <a:gd name="connsiteY1" fmla="*/ 126761 h 516795"/>
              <a:gd name="connsiteX2" fmla="*/ 158794 w 1145622"/>
              <a:gd name="connsiteY2" fmla="*/ 516060 h 516795"/>
              <a:gd name="connsiteX3" fmla="*/ 357971 w 1145622"/>
              <a:gd name="connsiteY3" fmla="*/ 18120 h 516795"/>
              <a:gd name="connsiteX4" fmla="*/ 593361 w 1145622"/>
              <a:gd name="connsiteY4" fmla="*/ 507007 h 516795"/>
              <a:gd name="connsiteX5" fmla="*/ 792537 w 1145622"/>
              <a:gd name="connsiteY5" fmla="*/ 13 h 516795"/>
              <a:gd name="connsiteX6" fmla="*/ 973606 w 1145622"/>
              <a:gd name="connsiteY6" fmla="*/ 488900 h 516795"/>
              <a:gd name="connsiteX7" fmla="*/ 1145622 w 1145622"/>
              <a:gd name="connsiteY7" fmla="*/ 18120 h 516795"/>
              <a:gd name="connsiteX0" fmla="*/ 13939 w 1145622"/>
              <a:gd name="connsiteY0" fmla="*/ 4383 h 521165"/>
              <a:gd name="connsiteX1" fmla="*/ 13939 w 1145622"/>
              <a:gd name="connsiteY1" fmla="*/ 131131 h 521165"/>
              <a:gd name="connsiteX2" fmla="*/ 158794 w 1145622"/>
              <a:gd name="connsiteY2" fmla="*/ 520430 h 521165"/>
              <a:gd name="connsiteX3" fmla="*/ 357971 w 1145622"/>
              <a:gd name="connsiteY3" fmla="*/ 22490 h 521165"/>
              <a:gd name="connsiteX4" fmla="*/ 593361 w 1145622"/>
              <a:gd name="connsiteY4" fmla="*/ 511377 h 521165"/>
              <a:gd name="connsiteX5" fmla="*/ 665788 w 1145622"/>
              <a:gd name="connsiteY5" fmla="*/ 266933 h 521165"/>
              <a:gd name="connsiteX6" fmla="*/ 792537 w 1145622"/>
              <a:gd name="connsiteY6" fmla="*/ 4383 h 521165"/>
              <a:gd name="connsiteX7" fmla="*/ 973606 w 1145622"/>
              <a:gd name="connsiteY7" fmla="*/ 493270 h 521165"/>
              <a:gd name="connsiteX8" fmla="*/ 1145622 w 1145622"/>
              <a:gd name="connsiteY8" fmla="*/ 22490 h 521165"/>
              <a:gd name="connsiteX0" fmla="*/ 13939 w 1145622"/>
              <a:gd name="connsiteY0" fmla="*/ 4383 h 521165"/>
              <a:gd name="connsiteX1" fmla="*/ 13939 w 1145622"/>
              <a:gd name="connsiteY1" fmla="*/ 131131 h 521165"/>
              <a:gd name="connsiteX2" fmla="*/ 158794 w 1145622"/>
              <a:gd name="connsiteY2" fmla="*/ 520430 h 521165"/>
              <a:gd name="connsiteX3" fmla="*/ 357971 w 1145622"/>
              <a:gd name="connsiteY3" fmla="*/ 22490 h 521165"/>
              <a:gd name="connsiteX4" fmla="*/ 593361 w 1145622"/>
              <a:gd name="connsiteY4" fmla="*/ 511377 h 521165"/>
              <a:gd name="connsiteX5" fmla="*/ 665788 w 1145622"/>
              <a:gd name="connsiteY5" fmla="*/ 266933 h 521165"/>
              <a:gd name="connsiteX6" fmla="*/ 792537 w 1145622"/>
              <a:gd name="connsiteY6" fmla="*/ 4383 h 521165"/>
              <a:gd name="connsiteX7" fmla="*/ 973606 w 1145622"/>
              <a:gd name="connsiteY7" fmla="*/ 493270 h 521165"/>
              <a:gd name="connsiteX8" fmla="*/ 1091301 w 1145622"/>
              <a:gd name="connsiteY8" fmla="*/ 239773 h 521165"/>
              <a:gd name="connsiteX9" fmla="*/ 1145622 w 1145622"/>
              <a:gd name="connsiteY9" fmla="*/ 22490 h 521165"/>
              <a:gd name="connsiteX0" fmla="*/ 13939 w 1091301"/>
              <a:gd name="connsiteY0" fmla="*/ 4383 h 521165"/>
              <a:gd name="connsiteX1" fmla="*/ 13939 w 1091301"/>
              <a:gd name="connsiteY1" fmla="*/ 131131 h 521165"/>
              <a:gd name="connsiteX2" fmla="*/ 158794 w 1091301"/>
              <a:gd name="connsiteY2" fmla="*/ 520430 h 521165"/>
              <a:gd name="connsiteX3" fmla="*/ 357971 w 1091301"/>
              <a:gd name="connsiteY3" fmla="*/ 22490 h 521165"/>
              <a:gd name="connsiteX4" fmla="*/ 593361 w 1091301"/>
              <a:gd name="connsiteY4" fmla="*/ 511377 h 521165"/>
              <a:gd name="connsiteX5" fmla="*/ 665788 w 1091301"/>
              <a:gd name="connsiteY5" fmla="*/ 266933 h 521165"/>
              <a:gd name="connsiteX6" fmla="*/ 792537 w 1091301"/>
              <a:gd name="connsiteY6" fmla="*/ 4383 h 521165"/>
              <a:gd name="connsiteX7" fmla="*/ 973606 w 1091301"/>
              <a:gd name="connsiteY7" fmla="*/ 493270 h 521165"/>
              <a:gd name="connsiteX8" fmla="*/ 1091301 w 1091301"/>
              <a:gd name="connsiteY8" fmla="*/ 239773 h 521165"/>
              <a:gd name="connsiteX0" fmla="*/ 13939 w 1091301"/>
              <a:gd name="connsiteY0" fmla="*/ 3309 h 520091"/>
              <a:gd name="connsiteX1" fmla="*/ 13939 w 1091301"/>
              <a:gd name="connsiteY1" fmla="*/ 130057 h 520091"/>
              <a:gd name="connsiteX2" fmla="*/ 158794 w 1091301"/>
              <a:gd name="connsiteY2" fmla="*/ 519356 h 520091"/>
              <a:gd name="connsiteX3" fmla="*/ 357971 w 1091301"/>
              <a:gd name="connsiteY3" fmla="*/ 21416 h 520091"/>
              <a:gd name="connsiteX4" fmla="*/ 665788 w 1091301"/>
              <a:gd name="connsiteY4" fmla="*/ 265859 h 520091"/>
              <a:gd name="connsiteX5" fmla="*/ 792537 w 1091301"/>
              <a:gd name="connsiteY5" fmla="*/ 3309 h 520091"/>
              <a:gd name="connsiteX6" fmla="*/ 973606 w 1091301"/>
              <a:gd name="connsiteY6" fmla="*/ 492196 h 520091"/>
              <a:gd name="connsiteX7" fmla="*/ 1091301 w 1091301"/>
              <a:gd name="connsiteY7" fmla="*/ 238699 h 520091"/>
              <a:gd name="connsiteX0" fmla="*/ 13939 w 1091301"/>
              <a:gd name="connsiteY0" fmla="*/ 4410 h 522313"/>
              <a:gd name="connsiteX1" fmla="*/ 13939 w 1091301"/>
              <a:gd name="connsiteY1" fmla="*/ 131158 h 522313"/>
              <a:gd name="connsiteX2" fmla="*/ 158794 w 1091301"/>
              <a:gd name="connsiteY2" fmla="*/ 520457 h 522313"/>
              <a:gd name="connsiteX3" fmla="*/ 665788 w 1091301"/>
              <a:gd name="connsiteY3" fmla="*/ 266960 h 522313"/>
              <a:gd name="connsiteX4" fmla="*/ 792537 w 1091301"/>
              <a:gd name="connsiteY4" fmla="*/ 4410 h 522313"/>
              <a:gd name="connsiteX5" fmla="*/ 973606 w 1091301"/>
              <a:gd name="connsiteY5" fmla="*/ 493297 h 522313"/>
              <a:gd name="connsiteX6" fmla="*/ 1091301 w 1091301"/>
              <a:gd name="connsiteY6" fmla="*/ 239800 h 522313"/>
              <a:gd name="connsiteX0" fmla="*/ 51081 w 1128443"/>
              <a:gd name="connsiteY0" fmla="*/ 3501 h 497140"/>
              <a:gd name="connsiteX1" fmla="*/ 51081 w 1128443"/>
              <a:gd name="connsiteY1" fmla="*/ 130249 h 497140"/>
              <a:gd name="connsiteX2" fmla="*/ 702930 w 1128443"/>
              <a:gd name="connsiteY2" fmla="*/ 266051 h 497140"/>
              <a:gd name="connsiteX3" fmla="*/ 829679 w 1128443"/>
              <a:gd name="connsiteY3" fmla="*/ 3501 h 497140"/>
              <a:gd name="connsiteX4" fmla="*/ 1010748 w 1128443"/>
              <a:gd name="connsiteY4" fmla="*/ 492388 h 497140"/>
              <a:gd name="connsiteX5" fmla="*/ 1128443 w 1128443"/>
              <a:gd name="connsiteY5" fmla="*/ 238891 h 497140"/>
              <a:gd name="connsiteX0" fmla="*/ 0 w 1077362"/>
              <a:gd name="connsiteY0" fmla="*/ 3279 h 496918"/>
              <a:gd name="connsiteX1" fmla="*/ 651849 w 1077362"/>
              <a:gd name="connsiteY1" fmla="*/ 265829 h 496918"/>
              <a:gd name="connsiteX2" fmla="*/ 778598 w 1077362"/>
              <a:gd name="connsiteY2" fmla="*/ 3279 h 496918"/>
              <a:gd name="connsiteX3" fmla="*/ 959667 w 1077362"/>
              <a:gd name="connsiteY3" fmla="*/ 492166 h 496918"/>
              <a:gd name="connsiteX4" fmla="*/ 1077362 w 1077362"/>
              <a:gd name="connsiteY4" fmla="*/ 238669 h 496918"/>
              <a:gd name="connsiteX0" fmla="*/ 0 w 425513"/>
              <a:gd name="connsiteY0" fmla="*/ 265829 h 496918"/>
              <a:gd name="connsiteX1" fmla="*/ 126749 w 425513"/>
              <a:gd name="connsiteY1" fmla="*/ 3279 h 496918"/>
              <a:gd name="connsiteX2" fmla="*/ 307818 w 425513"/>
              <a:gd name="connsiteY2" fmla="*/ 492166 h 496918"/>
              <a:gd name="connsiteX3" fmla="*/ 425513 w 425513"/>
              <a:gd name="connsiteY3" fmla="*/ 238669 h 496918"/>
              <a:gd name="connsiteX0" fmla="*/ 0 w 425513"/>
              <a:gd name="connsiteY0" fmla="*/ 270816 h 501905"/>
              <a:gd name="connsiteX1" fmla="*/ 126749 w 425513"/>
              <a:gd name="connsiteY1" fmla="*/ 8266 h 501905"/>
              <a:gd name="connsiteX2" fmla="*/ 307818 w 425513"/>
              <a:gd name="connsiteY2" fmla="*/ 497153 h 501905"/>
              <a:gd name="connsiteX3" fmla="*/ 425513 w 425513"/>
              <a:gd name="connsiteY3" fmla="*/ 243656 h 501905"/>
              <a:gd name="connsiteX0" fmla="*/ 0 w 425513"/>
              <a:gd name="connsiteY0" fmla="*/ 262594 h 493683"/>
              <a:gd name="connsiteX1" fmla="*/ 126749 w 425513"/>
              <a:gd name="connsiteY1" fmla="*/ 44 h 493683"/>
              <a:gd name="connsiteX2" fmla="*/ 307818 w 425513"/>
              <a:gd name="connsiteY2" fmla="*/ 488931 h 493683"/>
              <a:gd name="connsiteX3" fmla="*/ 425513 w 425513"/>
              <a:gd name="connsiteY3" fmla="*/ 235434 h 493683"/>
              <a:gd name="connsiteX0" fmla="*/ 0 w 425513"/>
              <a:gd name="connsiteY0" fmla="*/ 262594 h 488931"/>
              <a:gd name="connsiteX1" fmla="*/ 126749 w 425513"/>
              <a:gd name="connsiteY1" fmla="*/ 44 h 488931"/>
              <a:gd name="connsiteX2" fmla="*/ 307818 w 425513"/>
              <a:gd name="connsiteY2" fmla="*/ 488931 h 488931"/>
              <a:gd name="connsiteX3" fmla="*/ 425513 w 425513"/>
              <a:gd name="connsiteY3" fmla="*/ 235434 h 488931"/>
              <a:gd name="connsiteX0" fmla="*/ 0 w 425513"/>
              <a:gd name="connsiteY0" fmla="*/ 262594 h 490103"/>
              <a:gd name="connsiteX1" fmla="*/ 126749 w 425513"/>
              <a:gd name="connsiteY1" fmla="*/ 44 h 490103"/>
              <a:gd name="connsiteX2" fmla="*/ 307818 w 425513"/>
              <a:gd name="connsiteY2" fmla="*/ 488931 h 490103"/>
              <a:gd name="connsiteX3" fmla="*/ 425513 w 425513"/>
              <a:gd name="connsiteY3" fmla="*/ 235434 h 490103"/>
              <a:gd name="connsiteX0" fmla="*/ 0 w 425513"/>
              <a:gd name="connsiteY0" fmla="*/ 262594 h 488956"/>
              <a:gd name="connsiteX1" fmla="*/ 126749 w 425513"/>
              <a:gd name="connsiteY1" fmla="*/ 44 h 488956"/>
              <a:gd name="connsiteX2" fmla="*/ 307818 w 425513"/>
              <a:gd name="connsiteY2" fmla="*/ 488931 h 488956"/>
              <a:gd name="connsiteX3" fmla="*/ 425513 w 425513"/>
              <a:gd name="connsiteY3" fmla="*/ 235434 h 488956"/>
              <a:gd name="connsiteX0" fmla="*/ 0 w 425513"/>
              <a:gd name="connsiteY0" fmla="*/ 262594 h 488955"/>
              <a:gd name="connsiteX1" fmla="*/ 126749 w 425513"/>
              <a:gd name="connsiteY1" fmla="*/ 44 h 488955"/>
              <a:gd name="connsiteX2" fmla="*/ 307818 w 425513"/>
              <a:gd name="connsiteY2" fmla="*/ 488931 h 488955"/>
              <a:gd name="connsiteX3" fmla="*/ 425513 w 425513"/>
              <a:gd name="connsiteY3" fmla="*/ 235434 h 488955"/>
              <a:gd name="connsiteX0" fmla="*/ 0 w 425513"/>
              <a:gd name="connsiteY0" fmla="*/ 262594 h 488960"/>
              <a:gd name="connsiteX1" fmla="*/ 126749 w 425513"/>
              <a:gd name="connsiteY1" fmla="*/ 44 h 488960"/>
              <a:gd name="connsiteX2" fmla="*/ 307818 w 425513"/>
              <a:gd name="connsiteY2" fmla="*/ 488931 h 488960"/>
              <a:gd name="connsiteX3" fmla="*/ 425513 w 425513"/>
              <a:gd name="connsiteY3" fmla="*/ 235434 h 488960"/>
              <a:gd name="connsiteX0" fmla="*/ 0 w 400204"/>
              <a:gd name="connsiteY0" fmla="*/ 262594 h 494092"/>
              <a:gd name="connsiteX1" fmla="*/ 126749 w 400204"/>
              <a:gd name="connsiteY1" fmla="*/ 44 h 494092"/>
              <a:gd name="connsiteX2" fmla="*/ 307818 w 400204"/>
              <a:gd name="connsiteY2" fmla="*/ 488931 h 494092"/>
              <a:gd name="connsiteX3" fmla="*/ 400204 w 400204"/>
              <a:gd name="connsiteY3" fmla="*/ 232674 h 494092"/>
              <a:gd name="connsiteX0" fmla="*/ 0 w 395459"/>
              <a:gd name="connsiteY0" fmla="*/ 270816 h 502314"/>
              <a:gd name="connsiteX1" fmla="*/ 122004 w 395459"/>
              <a:gd name="connsiteY1" fmla="*/ 8266 h 502314"/>
              <a:gd name="connsiteX2" fmla="*/ 303073 w 395459"/>
              <a:gd name="connsiteY2" fmla="*/ 497153 h 502314"/>
              <a:gd name="connsiteX3" fmla="*/ 395459 w 395459"/>
              <a:gd name="connsiteY3" fmla="*/ 240896 h 502314"/>
              <a:gd name="connsiteX0" fmla="*/ 0 w 395459"/>
              <a:gd name="connsiteY0" fmla="*/ 270816 h 502314"/>
              <a:gd name="connsiteX1" fmla="*/ 122004 w 395459"/>
              <a:gd name="connsiteY1" fmla="*/ 8266 h 502314"/>
              <a:gd name="connsiteX2" fmla="*/ 303073 w 395459"/>
              <a:gd name="connsiteY2" fmla="*/ 497153 h 502314"/>
              <a:gd name="connsiteX3" fmla="*/ 395459 w 395459"/>
              <a:gd name="connsiteY3" fmla="*/ 240896 h 502314"/>
              <a:gd name="connsiteX0" fmla="*/ 0 w 411277"/>
              <a:gd name="connsiteY0" fmla="*/ 270816 h 502314"/>
              <a:gd name="connsiteX1" fmla="*/ 122004 w 411277"/>
              <a:gd name="connsiteY1" fmla="*/ 8266 h 502314"/>
              <a:gd name="connsiteX2" fmla="*/ 303073 w 411277"/>
              <a:gd name="connsiteY2" fmla="*/ 497153 h 502314"/>
              <a:gd name="connsiteX3" fmla="*/ 411277 w 411277"/>
              <a:gd name="connsiteY3" fmla="*/ 240896 h 502314"/>
              <a:gd name="connsiteX0" fmla="*/ 0 w 411277"/>
              <a:gd name="connsiteY0" fmla="*/ 270816 h 502376"/>
              <a:gd name="connsiteX1" fmla="*/ 122004 w 411277"/>
              <a:gd name="connsiteY1" fmla="*/ 8266 h 502376"/>
              <a:gd name="connsiteX2" fmla="*/ 303073 w 411277"/>
              <a:gd name="connsiteY2" fmla="*/ 497153 h 502376"/>
              <a:gd name="connsiteX3" fmla="*/ 411277 w 411277"/>
              <a:gd name="connsiteY3" fmla="*/ 240896 h 50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277" h="502376">
                <a:moveTo>
                  <a:pt x="0" y="270816"/>
                </a:moveTo>
                <a:cubicBezTo>
                  <a:pt x="58753" y="62586"/>
                  <a:pt x="71492" y="-29457"/>
                  <a:pt x="122004" y="8266"/>
                </a:cubicBezTo>
                <a:cubicBezTo>
                  <a:pt x="172516" y="45989"/>
                  <a:pt x="254861" y="458381"/>
                  <a:pt x="303073" y="497153"/>
                </a:cubicBezTo>
                <a:cubicBezTo>
                  <a:pt x="351285" y="535925"/>
                  <a:pt x="393681" y="349717"/>
                  <a:pt x="411277" y="24089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C7108A-787B-2B3F-8CE7-CCEE3E5B349A}"/>
              </a:ext>
            </a:extLst>
          </p:cNvPr>
          <p:cNvSpPr/>
          <p:nvPr/>
        </p:nvSpPr>
        <p:spPr>
          <a:xfrm>
            <a:off x="1683508" y="3831047"/>
            <a:ext cx="8138160" cy="284225"/>
          </a:xfrm>
          <a:prstGeom prst="rect">
            <a:avLst/>
          </a:prstGeom>
          <a:solidFill>
            <a:srgbClr val="9845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216623-18EE-6A20-C9CE-AC167F73ACFC}"/>
              </a:ext>
            </a:extLst>
          </p:cNvPr>
          <p:cNvSpPr/>
          <p:nvPr/>
        </p:nvSpPr>
        <p:spPr>
          <a:xfrm>
            <a:off x="1683508" y="4110652"/>
            <a:ext cx="8138160" cy="284225"/>
          </a:xfrm>
          <a:prstGeom prst="rect">
            <a:avLst/>
          </a:prstGeom>
          <a:solidFill>
            <a:srgbClr val="9845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75FA97-5D54-8C4C-0294-9A7FAF4CF94C}"/>
              </a:ext>
            </a:extLst>
          </p:cNvPr>
          <p:cNvSpPr/>
          <p:nvPr/>
        </p:nvSpPr>
        <p:spPr>
          <a:xfrm>
            <a:off x="1683508" y="4390256"/>
            <a:ext cx="8138160" cy="638725"/>
          </a:xfrm>
          <a:prstGeom prst="rect">
            <a:avLst/>
          </a:prstGeom>
          <a:solidFill>
            <a:srgbClr val="9845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BFCFBA-B0CB-A594-2309-CF9B3409CEF0}"/>
              </a:ext>
            </a:extLst>
          </p:cNvPr>
          <p:cNvCxnSpPr>
            <a:cxnSpLocks/>
          </p:cNvCxnSpPr>
          <p:nvPr/>
        </p:nvCxnSpPr>
        <p:spPr>
          <a:xfrm flipV="1">
            <a:off x="1683508" y="3831047"/>
            <a:ext cx="81381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F7FA49-9233-1B7C-F26A-5ED4D8A3D2BC}"/>
              </a:ext>
            </a:extLst>
          </p:cNvPr>
          <p:cNvCxnSpPr>
            <a:cxnSpLocks/>
          </p:cNvCxnSpPr>
          <p:nvPr/>
        </p:nvCxnSpPr>
        <p:spPr>
          <a:xfrm>
            <a:off x="6571368" y="3831900"/>
            <a:ext cx="20116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4AE65EA-AFBC-7923-E092-7040C156CFDA}"/>
              </a:ext>
            </a:extLst>
          </p:cNvPr>
          <p:cNvCxnSpPr>
            <a:cxnSpLocks/>
          </p:cNvCxnSpPr>
          <p:nvPr/>
        </p:nvCxnSpPr>
        <p:spPr>
          <a:xfrm flipV="1">
            <a:off x="6570698" y="3850097"/>
            <a:ext cx="0" cy="833628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C417C1-1671-F598-C789-EA37E8BCC1E1}"/>
              </a:ext>
            </a:extLst>
          </p:cNvPr>
          <p:cNvCxnSpPr>
            <a:cxnSpLocks/>
          </p:cNvCxnSpPr>
          <p:nvPr/>
        </p:nvCxnSpPr>
        <p:spPr>
          <a:xfrm>
            <a:off x="2457142" y="3826513"/>
            <a:ext cx="2540371" cy="120246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5744EE6-E704-997F-0A48-983C29A36B89}"/>
              </a:ext>
            </a:extLst>
          </p:cNvPr>
          <p:cNvSpPr/>
          <p:nvPr/>
        </p:nvSpPr>
        <p:spPr>
          <a:xfrm rot="1564657">
            <a:off x="2867091" y="4330197"/>
            <a:ext cx="1612247" cy="135270"/>
          </a:xfrm>
          <a:custGeom>
            <a:avLst/>
            <a:gdLst>
              <a:gd name="connsiteX0" fmla="*/ 13939 w 1145622"/>
              <a:gd name="connsiteY0" fmla="*/ 13 h 516795"/>
              <a:gd name="connsiteX1" fmla="*/ 13939 w 1145622"/>
              <a:gd name="connsiteY1" fmla="*/ 126761 h 516795"/>
              <a:gd name="connsiteX2" fmla="*/ 158794 w 1145622"/>
              <a:gd name="connsiteY2" fmla="*/ 516060 h 516795"/>
              <a:gd name="connsiteX3" fmla="*/ 357971 w 1145622"/>
              <a:gd name="connsiteY3" fmla="*/ 18120 h 516795"/>
              <a:gd name="connsiteX4" fmla="*/ 593361 w 1145622"/>
              <a:gd name="connsiteY4" fmla="*/ 507007 h 516795"/>
              <a:gd name="connsiteX5" fmla="*/ 792537 w 1145622"/>
              <a:gd name="connsiteY5" fmla="*/ 13 h 516795"/>
              <a:gd name="connsiteX6" fmla="*/ 973606 w 1145622"/>
              <a:gd name="connsiteY6" fmla="*/ 488900 h 516795"/>
              <a:gd name="connsiteX7" fmla="*/ 1145622 w 1145622"/>
              <a:gd name="connsiteY7" fmla="*/ 18120 h 516795"/>
              <a:gd name="connsiteX0" fmla="*/ 13939 w 1145622"/>
              <a:gd name="connsiteY0" fmla="*/ 4383 h 521165"/>
              <a:gd name="connsiteX1" fmla="*/ 13939 w 1145622"/>
              <a:gd name="connsiteY1" fmla="*/ 131131 h 521165"/>
              <a:gd name="connsiteX2" fmla="*/ 158794 w 1145622"/>
              <a:gd name="connsiteY2" fmla="*/ 520430 h 521165"/>
              <a:gd name="connsiteX3" fmla="*/ 357971 w 1145622"/>
              <a:gd name="connsiteY3" fmla="*/ 22490 h 521165"/>
              <a:gd name="connsiteX4" fmla="*/ 593361 w 1145622"/>
              <a:gd name="connsiteY4" fmla="*/ 511377 h 521165"/>
              <a:gd name="connsiteX5" fmla="*/ 665788 w 1145622"/>
              <a:gd name="connsiteY5" fmla="*/ 266933 h 521165"/>
              <a:gd name="connsiteX6" fmla="*/ 792537 w 1145622"/>
              <a:gd name="connsiteY6" fmla="*/ 4383 h 521165"/>
              <a:gd name="connsiteX7" fmla="*/ 973606 w 1145622"/>
              <a:gd name="connsiteY7" fmla="*/ 493270 h 521165"/>
              <a:gd name="connsiteX8" fmla="*/ 1145622 w 1145622"/>
              <a:gd name="connsiteY8" fmla="*/ 22490 h 521165"/>
              <a:gd name="connsiteX0" fmla="*/ 13939 w 1145622"/>
              <a:gd name="connsiteY0" fmla="*/ 4383 h 521165"/>
              <a:gd name="connsiteX1" fmla="*/ 13939 w 1145622"/>
              <a:gd name="connsiteY1" fmla="*/ 131131 h 521165"/>
              <a:gd name="connsiteX2" fmla="*/ 158794 w 1145622"/>
              <a:gd name="connsiteY2" fmla="*/ 520430 h 521165"/>
              <a:gd name="connsiteX3" fmla="*/ 357971 w 1145622"/>
              <a:gd name="connsiteY3" fmla="*/ 22490 h 521165"/>
              <a:gd name="connsiteX4" fmla="*/ 593361 w 1145622"/>
              <a:gd name="connsiteY4" fmla="*/ 511377 h 521165"/>
              <a:gd name="connsiteX5" fmla="*/ 665788 w 1145622"/>
              <a:gd name="connsiteY5" fmla="*/ 266933 h 521165"/>
              <a:gd name="connsiteX6" fmla="*/ 792537 w 1145622"/>
              <a:gd name="connsiteY6" fmla="*/ 4383 h 521165"/>
              <a:gd name="connsiteX7" fmla="*/ 973606 w 1145622"/>
              <a:gd name="connsiteY7" fmla="*/ 493270 h 521165"/>
              <a:gd name="connsiteX8" fmla="*/ 1091301 w 1145622"/>
              <a:gd name="connsiteY8" fmla="*/ 239773 h 521165"/>
              <a:gd name="connsiteX9" fmla="*/ 1145622 w 1145622"/>
              <a:gd name="connsiteY9" fmla="*/ 22490 h 521165"/>
              <a:gd name="connsiteX0" fmla="*/ 13939 w 1091301"/>
              <a:gd name="connsiteY0" fmla="*/ 4383 h 521165"/>
              <a:gd name="connsiteX1" fmla="*/ 13939 w 1091301"/>
              <a:gd name="connsiteY1" fmla="*/ 131131 h 521165"/>
              <a:gd name="connsiteX2" fmla="*/ 158794 w 1091301"/>
              <a:gd name="connsiteY2" fmla="*/ 520430 h 521165"/>
              <a:gd name="connsiteX3" fmla="*/ 357971 w 1091301"/>
              <a:gd name="connsiteY3" fmla="*/ 22490 h 521165"/>
              <a:gd name="connsiteX4" fmla="*/ 593361 w 1091301"/>
              <a:gd name="connsiteY4" fmla="*/ 511377 h 521165"/>
              <a:gd name="connsiteX5" fmla="*/ 665788 w 1091301"/>
              <a:gd name="connsiteY5" fmla="*/ 266933 h 521165"/>
              <a:gd name="connsiteX6" fmla="*/ 792537 w 1091301"/>
              <a:gd name="connsiteY6" fmla="*/ 4383 h 521165"/>
              <a:gd name="connsiteX7" fmla="*/ 973606 w 1091301"/>
              <a:gd name="connsiteY7" fmla="*/ 493270 h 521165"/>
              <a:gd name="connsiteX8" fmla="*/ 1091301 w 1091301"/>
              <a:gd name="connsiteY8" fmla="*/ 239773 h 521165"/>
              <a:gd name="connsiteX0" fmla="*/ 13939 w 1091301"/>
              <a:gd name="connsiteY0" fmla="*/ 3309 h 520091"/>
              <a:gd name="connsiteX1" fmla="*/ 13939 w 1091301"/>
              <a:gd name="connsiteY1" fmla="*/ 130057 h 520091"/>
              <a:gd name="connsiteX2" fmla="*/ 158794 w 1091301"/>
              <a:gd name="connsiteY2" fmla="*/ 519356 h 520091"/>
              <a:gd name="connsiteX3" fmla="*/ 357971 w 1091301"/>
              <a:gd name="connsiteY3" fmla="*/ 21416 h 520091"/>
              <a:gd name="connsiteX4" fmla="*/ 665788 w 1091301"/>
              <a:gd name="connsiteY4" fmla="*/ 265859 h 520091"/>
              <a:gd name="connsiteX5" fmla="*/ 792537 w 1091301"/>
              <a:gd name="connsiteY5" fmla="*/ 3309 h 520091"/>
              <a:gd name="connsiteX6" fmla="*/ 973606 w 1091301"/>
              <a:gd name="connsiteY6" fmla="*/ 492196 h 520091"/>
              <a:gd name="connsiteX7" fmla="*/ 1091301 w 1091301"/>
              <a:gd name="connsiteY7" fmla="*/ 238699 h 520091"/>
              <a:gd name="connsiteX0" fmla="*/ 13939 w 1091301"/>
              <a:gd name="connsiteY0" fmla="*/ 4410 h 522313"/>
              <a:gd name="connsiteX1" fmla="*/ 13939 w 1091301"/>
              <a:gd name="connsiteY1" fmla="*/ 131158 h 522313"/>
              <a:gd name="connsiteX2" fmla="*/ 158794 w 1091301"/>
              <a:gd name="connsiteY2" fmla="*/ 520457 h 522313"/>
              <a:gd name="connsiteX3" fmla="*/ 665788 w 1091301"/>
              <a:gd name="connsiteY3" fmla="*/ 266960 h 522313"/>
              <a:gd name="connsiteX4" fmla="*/ 792537 w 1091301"/>
              <a:gd name="connsiteY4" fmla="*/ 4410 h 522313"/>
              <a:gd name="connsiteX5" fmla="*/ 973606 w 1091301"/>
              <a:gd name="connsiteY5" fmla="*/ 493297 h 522313"/>
              <a:gd name="connsiteX6" fmla="*/ 1091301 w 1091301"/>
              <a:gd name="connsiteY6" fmla="*/ 239800 h 522313"/>
              <a:gd name="connsiteX0" fmla="*/ 51081 w 1128443"/>
              <a:gd name="connsiteY0" fmla="*/ 3501 h 497140"/>
              <a:gd name="connsiteX1" fmla="*/ 51081 w 1128443"/>
              <a:gd name="connsiteY1" fmla="*/ 130249 h 497140"/>
              <a:gd name="connsiteX2" fmla="*/ 702930 w 1128443"/>
              <a:gd name="connsiteY2" fmla="*/ 266051 h 497140"/>
              <a:gd name="connsiteX3" fmla="*/ 829679 w 1128443"/>
              <a:gd name="connsiteY3" fmla="*/ 3501 h 497140"/>
              <a:gd name="connsiteX4" fmla="*/ 1010748 w 1128443"/>
              <a:gd name="connsiteY4" fmla="*/ 492388 h 497140"/>
              <a:gd name="connsiteX5" fmla="*/ 1128443 w 1128443"/>
              <a:gd name="connsiteY5" fmla="*/ 238891 h 497140"/>
              <a:gd name="connsiteX0" fmla="*/ 0 w 1077362"/>
              <a:gd name="connsiteY0" fmla="*/ 3279 h 496918"/>
              <a:gd name="connsiteX1" fmla="*/ 651849 w 1077362"/>
              <a:gd name="connsiteY1" fmla="*/ 265829 h 496918"/>
              <a:gd name="connsiteX2" fmla="*/ 778598 w 1077362"/>
              <a:gd name="connsiteY2" fmla="*/ 3279 h 496918"/>
              <a:gd name="connsiteX3" fmla="*/ 959667 w 1077362"/>
              <a:gd name="connsiteY3" fmla="*/ 492166 h 496918"/>
              <a:gd name="connsiteX4" fmla="*/ 1077362 w 1077362"/>
              <a:gd name="connsiteY4" fmla="*/ 238669 h 496918"/>
              <a:gd name="connsiteX0" fmla="*/ 0 w 425513"/>
              <a:gd name="connsiteY0" fmla="*/ 265829 h 496918"/>
              <a:gd name="connsiteX1" fmla="*/ 126749 w 425513"/>
              <a:gd name="connsiteY1" fmla="*/ 3279 h 496918"/>
              <a:gd name="connsiteX2" fmla="*/ 307818 w 425513"/>
              <a:gd name="connsiteY2" fmla="*/ 492166 h 496918"/>
              <a:gd name="connsiteX3" fmla="*/ 425513 w 425513"/>
              <a:gd name="connsiteY3" fmla="*/ 238669 h 496918"/>
              <a:gd name="connsiteX0" fmla="*/ 0 w 425513"/>
              <a:gd name="connsiteY0" fmla="*/ 270816 h 501905"/>
              <a:gd name="connsiteX1" fmla="*/ 126749 w 425513"/>
              <a:gd name="connsiteY1" fmla="*/ 8266 h 501905"/>
              <a:gd name="connsiteX2" fmla="*/ 307818 w 425513"/>
              <a:gd name="connsiteY2" fmla="*/ 497153 h 501905"/>
              <a:gd name="connsiteX3" fmla="*/ 425513 w 425513"/>
              <a:gd name="connsiteY3" fmla="*/ 243656 h 501905"/>
              <a:gd name="connsiteX0" fmla="*/ 0 w 425513"/>
              <a:gd name="connsiteY0" fmla="*/ 262594 h 493683"/>
              <a:gd name="connsiteX1" fmla="*/ 126749 w 425513"/>
              <a:gd name="connsiteY1" fmla="*/ 44 h 493683"/>
              <a:gd name="connsiteX2" fmla="*/ 307818 w 425513"/>
              <a:gd name="connsiteY2" fmla="*/ 488931 h 493683"/>
              <a:gd name="connsiteX3" fmla="*/ 425513 w 425513"/>
              <a:gd name="connsiteY3" fmla="*/ 235434 h 493683"/>
              <a:gd name="connsiteX0" fmla="*/ 0 w 425513"/>
              <a:gd name="connsiteY0" fmla="*/ 262594 h 488931"/>
              <a:gd name="connsiteX1" fmla="*/ 126749 w 425513"/>
              <a:gd name="connsiteY1" fmla="*/ 44 h 488931"/>
              <a:gd name="connsiteX2" fmla="*/ 307818 w 425513"/>
              <a:gd name="connsiteY2" fmla="*/ 488931 h 488931"/>
              <a:gd name="connsiteX3" fmla="*/ 425513 w 425513"/>
              <a:gd name="connsiteY3" fmla="*/ 235434 h 488931"/>
              <a:gd name="connsiteX0" fmla="*/ 0 w 425513"/>
              <a:gd name="connsiteY0" fmla="*/ 262594 h 490103"/>
              <a:gd name="connsiteX1" fmla="*/ 126749 w 425513"/>
              <a:gd name="connsiteY1" fmla="*/ 44 h 490103"/>
              <a:gd name="connsiteX2" fmla="*/ 307818 w 425513"/>
              <a:gd name="connsiteY2" fmla="*/ 488931 h 490103"/>
              <a:gd name="connsiteX3" fmla="*/ 425513 w 425513"/>
              <a:gd name="connsiteY3" fmla="*/ 235434 h 490103"/>
              <a:gd name="connsiteX0" fmla="*/ 0 w 425513"/>
              <a:gd name="connsiteY0" fmla="*/ 262594 h 488956"/>
              <a:gd name="connsiteX1" fmla="*/ 126749 w 425513"/>
              <a:gd name="connsiteY1" fmla="*/ 44 h 488956"/>
              <a:gd name="connsiteX2" fmla="*/ 307818 w 425513"/>
              <a:gd name="connsiteY2" fmla="*/ 488931 h 488956"/>
              <a:gd name="connsiteX3" fmla="*/ 425513 w 425513"/>
              <a:gd name="connsiteY3" fmla="*/ 235434 h 488956"/>
              <a:gd name="connsiteX0" fmla="*/ 0 w 425513"/>
              <a:gd name="connsiteY0" fmla="*/ 262594 h 488955"/>
              <a:gd name="connsiteX1" fmla="*/ 126749 w 425513"/>
              <a:gd name="connsiteY1" fmla="*/ 44 h 488955"/>
              <a:gd name="connsiteX2" fmla="*/ 307818 w 425513"/>
              <a:gd name="connsiteY2" fmla="*/ 488931 h 488955"/>
              <a:gd name="connsiteX3" fmla="*/ 425513 w 425513"/>
              <a:gd name="connsiteY3" fmla="*/ 235434 h 488955"/>
              <a:gd name="connsiteX0" fmla="*/ 0 w 425513"/>
              <a:gd name="connsiteY0" fmla="*/ 262594 h 488960"/>
              <a:gd name="connsiteX1" fmla="*/ 126749 w 425513"/>
              <a:gd name="connsiteY1" fmla="*/ 44 h 488960"/>
              <a:gd name="connsiteX2" fmla="*/ 307818 w 425513"/>
              <a:gd name="connsiteY2" fmla="*/ 488931 h 488960"/>
              <a:gd name="connsiteX3" fmla="*/ 425513 w 425513"/>
              <a:gd name="connsiteY3" fmla="*/ 235434 h 488960"/>
              <a:gd name="connsiteX0" fmla="*/ 0 w 400204"/>
              <a:gd name="connsiteY0" fmla="*/ 262594 h 494092"/>
              <a:gd name="connsiteX1" fmla="*/ 126749 w 400204"/>
              <a:gd name="connsiteY1" fmla="*/ 44 h 494092"/>
              <a:gd name="connsiteX2" fmla="*/ 307818 w 400204"/>
              <a:gd name="connsiteY2" fmla="*/ 488931 h 494092"/>
              <a:gd name="connsiteX3" fmla="*/ 400204 w 400204"/>
              <a:gd name="connsiteY3" fmla="*/ 232674 h 494092"/>
              <a:gd name="connsiteX0" fmla="*/ 0 w 395459"/>
              <a:gd name="connsiteY0" fmla="*/ 270816 h 502314"/>
              <a:gd name="connsiteX1" fmla="*/ 122004 w 395459"/>
              <a:gd name="connsiteY1" fmla="*/ 8266 h 502314"/>
              <a:gd name="connsiteX2" fmla="*/ 303073 w 395459"/>
              <a:gd name="connsiteY2" fmla="*/ 497153 h 502314"/>
              <a:gd name="connsiteX3" fmla="*/ 395459 w 395459"/>
              <a:gd name="connsiteY3" fmla="*/ 240896 h 502314"/>
              <a:gd name="connsiteX0" fmla="*/ 0 w 395459"/>
              <a:gd name="connsiteY0" fmla="*/ 270816 h 502314"/>
              <a:gd name="connsiteX1" fmla="*/ 122004 w 395459"/>
              <a:gd name="connsiteY1" fmla="*/ 8266 h 502314"/>
              <a:gd name="connsiteX2" fmla="*/ 303073 w 395459"/>
              <a:gd name="connsiteY2" fmla="*/ 497153 h 502314"/>
              <a:gd name="connsiteX3" fmla="*/ 395459 w 395459"/>
              <a:gd name="connsiteY3" fmla="*/ 240896 h 502314"/>
              <a:gd name="connsiteX0" fmla="*/ 0 w 411277"/>
              <a:gd name="connsiteY0" fmla="*/ 270816 h 502314"/>
              <a:gd name="connsiteX1" fmla="*/ 122004 w 411277"/>
              <a:gd name="connsiteY1" fmla="*/ 8266 h 502314"/>
              <a:gd name="connsiteX2" fmla="*/ 303073 w 411277"/>
              <a:gd name="connsiteY2" fmla="*/ 497153 h 502314"/>
              <a:gd name="connsiteX3" fmla="*/ 411277 w 411277"/>
              <a:gd name="connsiteY3" fmla="*/ 240896 h 502314"/>
              <a:gd name="connsiteX0" fmla="*/ 0 w 411277"/>
              <a:gd name="connsiteY0" fmla="*/ 270816 h 502376"/>
              <a:gd name="connsiteX1" fmla="*/ 122004 w 411277"/>
              <a:gd name="connsiteY1" fmla="*/ 8266 h 502376"/>
              <a:gd name="connsiteX2" fmla="*/ 303073 w 411277"/>
              <a:gd name="connsiteY2" fmla="*/ 497153 h 502376"/>
              <a:gd name="connsiteX3" fmla="*/ 411277 w 411277"/>
              <a:gd name="connsiteY3" fmla="*/ 240896 h 50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277" h="502376">
                <a:moveTo>
                  <a:pt x="0" y="270816"/>
                </a:moveTo>
                <a:cubicBezTo>
                  <a:pt x="58753" y="62586"/>
                  <a:pt x="71492" y="-29457"/>
                  <a:pt x="122004" y="8266"/>
                </a:cubicBezTo>
                <a:cubicBezTo>
                  <a:pt x="172516" y="45989"/>
                  <a:pt x="254861" y="458381"/>
                  <a:pt x="303073" y="497153"/>
                </a:cubicBezTo>
                <a:cubicBezTo>
                  <a:pt x="351285" y="535925"/>
                  <a:pt x="393681" y="349717"/>
                  <a:pt x="411277" y="24089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F4A40AF-2FFA-72AD-7AF7-04D28C6EDCE9}"/>
              </a:ext>
            </a:extLst>
          </p:cNvPr>
          <p:cNvCxnSpPr>
            <a:cxnSpLocks/>
          </p:cNvCxnSpPr>
          <p:nvPr/>
        </p:nvCxnSpPr>
        <p:spPr>
          <a:xfrm flipV="1">
            <a:off x="4997513" y="3850097"/>
            <a:ext cx="1566249" cy="11981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17A5860-D5B0-C8CF-E472-ECE394D28A4C}"/>
              </a:ext>
            </a:extLst>
          </p:cNvPr>
          <p:cNvSpPr/>
          <p:nvPr/>
        </p:nvSpPr>
        <p:spPr>
          <a:xfrm rot="19401383">
            <a:off x="4991043" y="4365606"/>
            <a:ext cx="1612247" cy="135270"/>
          </a:xfrm>
          <a:custGeom>
            <a:avLst/>
            <a:gdLst>
              <a:gd name="connsiteX0" fmla="*/ 13939 w 1145622"/>
              <a:gd name="connsiteY0" fmla="*/ 13 h 516795"/>
              <a:gd name="connsiteX1" fmla="*/ 13939 w 1145622"/>
              <a:gd name="connsiteY1" fmla="*/ 126761 h 516795"/>
              <a:gd name="connsiteX2" fmla="*/ 158794 w 1145622"/>
              <a:gd name="connsiteY2" fmla="*/ 516060 h 516795"/>
              <a:gd name="connsiteX3" fmla="*/ 357971 w 1145622"/>
              <a:gd name="connsiteY3" fmla="*/ 18120 h 516795"/>
              <a:gd name="connsiteX4" fmla="*/ 593361 w 1145622"/>
              <a:gd name="connsiteY4" fmla="*/ 507007 h 516795"/>
              <a:gd name="connsiteX5" fmla="*/ 792537 w 1145622"/>
              <a:gd name="connsiteY5" fmla="*/ 13 h 516795"/>
              <a:gd name="connsiteX6" fmla="*/ 973606 w 1145622"/>
              <a:gd name="connsiteY6" fmla="*/ 488900 h 516795"/>
              <a:gd name="connsiteX7" fmla="*/ 1145622 w 1145622"/>
              <a:gd name="connsiteY7" fmla="*/ 18120 h 516795"/>
              <a:gd name="connsiteX0" fmla="*/ 13939 w 1145622"/>
              <a:gd name="connsiteY0" fmla="*/ 4383 h 521165"/>
              <a:gd name="connsiteX1" fmla="*/ 13939 w 1145622"/>
              <a:gd name="connsiteY1" fmla="*/ 131131 h 521165"/>
              <a:gd name="connsiteX2" fmla="*/ 158794 w 1145622"/>
              <a:gd name="connsiteY2" fmla="*/ 520430 h 521165"/>
              <a:gd name="connsiteX3" fmla="*/ 357971 w 1145622"/>
              <a:gd name="connsiteY3" fmla="*/ 22490 h 521165"/>
              <a:gd name="connsiteX4" fmla="*/ 593361 w 1145622"/>
              <a:gd name="connsiteY4" fmla="*/ 511377 h 521165"/>
              <a:gd name="connsiteX5" fmla="*/ 665788 w 1145622"/>
              <a:gd name="connsiteY5" fmla="*/ 266933 h 521165"/>
              <a:gd name="connsiteX6" fmla="*/ 792537 w 1145622"/>
              <a:gd name="connsiteY6" fmla="*/ 4383 h 521165"/>
              <a:gd name="connsiteX7" fmla="*/ 973606 w 1145622"/>
              <a:gd name="connsiteY7" fmla="*/ 493270 h 521165"/>
              <a:gd name="connsiteX8" fmla="*/ 1145622 w 1145622"/>
              <a:gd name="connsiteY8" fmla="*/ 22490 h 521165"/>
              <a:gd name="connsiteX0" fmla="*/ 13939 w 1145622"/>
              <a:gd name="connsiteY0" fmla="*/ 4383 h 521165"/>
              <a:gd name="connsiteX1" fmla="*/ 13939 w 1145622"/>
              <a:gd name="connsiteY1" fmla="*/ 131131 h 521165"/>
              <a:gd name="connsiteX2" fmla="*/ 158794 w 1145622"/>
              <a:gd name="connsiteY2" fmla="*/ 520430 h 521165"/>
              <a:gd name="connsiteX3" fmla="*/ 357971 w 1145622"/>
              <a:gd name="connsiteY3" fmla="*/ 22490 h 521165"/>
              <a:gd name="connsiteX4" fmla="*/ 593361 w 1145622"/>
              <a:gd name="connsiteY4" fmla="*/ 511377 h 521165"/>
              <a:gd name="connsiteX5" fmla="*/ 665788 w 1145622"/>
              <a:gd name="connsiteY5" fmla="*/ 266933 h 521165"/>
              <a:gd name="connsiteX6" fmla="*/ 792537 w 1145622"/>
              <a:gd name="connsiteY6" fmla="*/ 4383 h 521165"/>
              <a:gd name="connsiteX7" fmla="*/ 973606 w 1145622"/>
              <a:gd name="connsiteY7" fmla="*/ 493270 h 521165"/>
              <a:gd name="connsiteX8" fmla="*/ 1091301 w 1145622"/>
              <a:gd name="connsiteY8" fmla="*/ 239773 h 521165"/>
              <a:gd name="connsiteX9" fmla="*/ 1145622 w 1145622"/>
              <a:gd name="connsiteY9" fmla="*/ 22490 h 521165"/>
              <a:gd name="connsiteX0" fmla="*/ 13939 w 1091301"/>
              <a:gd name="connsiteY0" fmla="*/ 4383 h 521165"/>
              <a:gd name="connsiteX1" fmla="*/ 13939 w 1091301"/>
              <a:gd name="connsiteY1" fmla="*/ 131131 h 521165"/>
              <a:gd name="connsiteX2" fmla="*/ 158794 w 1091301"/>
              <a:gd name="connsiteY2" fmla="*/ 520430 h 521165"/>
              <a:gd name="connsiteX3" fmla="*/ 357971 w 1091301"/>
              <a:gd name="connsiteY3" fmla="*/ 22490 h 521165"/>
              <a:gd name="connsiteX4" fmla="*/ 593361 w 1091301"/>
              <a:gd name="connsiteY4" fmla="*/ 511377 h 521165"/>
              <a:gd name="connsiteX5" fmla="*/ 665788 w 1091301"/>
              <a:gd name="connsiteY5" fmla="*/ 266933 h 521165"/>
              <a:gd name="connsiteX6" fmla="*/ 792537 w 1091301"/>
              <a:gd name="connsiteY6" fmla="*/ 4383 h 521165"/>
              <a:gd name="connsiteX7" fmla="*/ 973606 w 1091301"/>
              <a:gd name="connsiteY7" fmla="*/ 493270 h 521165"/>
              <a:gd name="connsiteX8" fmla="*/ 1091301 w 1091301"/>
              <a:gd name="connsiteY8" fmla="*/ 239773 h 521165"/>
              <a:gd name="connsiteX0" fmla="*/ 13939 w 1091301"/>
              <a:gd name="connsiteY0" fmla="*/ 3309 h 520091"/>
              <a:gd name="connsiteX1" fmla="*/ 13939 w 1091301"/>
              <a:gd name="connsiteY1" fmla="*/ 130057 h 520091"/>
              <a:gd name="connsiteX2" fmla="*/ 158794 w 1091301"/>
              <a:gd name="connsiteY2" fmla="*/ 519356 h 520091"/>
              <a:gd name="connsiteX3" fmla="*/ 357971 w 1091301"/>
              <a:gd name="connsiteY3" fmla="*/ 21416 h 520091"/>
              <a:gd name="connsiteX4" fmla="*/ 665788 w 1091301"/>
              <a:gd name="connsiteY4" fmla="*/ 265859 h 520091"/>
              <a:gd name="connsiteX5" fmla="*/ 792537 w 1091301"/>
              <a:gd name="connsiteY5" fmla="*/ 3309 h 520091"/>
              <a:gd name="connsiteX6" fmla="*/ 973606 w 1091301"/>
              <a:gd name="connsiteY6" fmla="*/ 492196 h 520091"/>
              <a:gd name="connsiteX7" fmla="*/ 1091301 w 1091301"/>
              <a:gd name="connsiteY7" fmla="*/ 238699 h 520091"/>
              <a:gd name="connsiteX0" fmla="*/ 13939 w 1091301"/>
              <a:gd name="connsiteY0" fmla="*/ 4410 h 522313"/>
              <a:gd name="connsiteX1" fmla="*/ 13939 w 1091301"/>
              <a:gd name="connsiteY1" fmla="*/ 131158 h 522313"/>
              <a:gd name="connsiteX2" fmla="*/ 158794 w 1091301"/>
              <a:gd name="connsiteY2" fmla="*/ 520457 h 522313"/>
              <a:gd name="connsiteX3" fmla="*/ 665788 w 1091301"/>
              <a:gd name="connsiteY3" fmla="*/ 266960 h 522313"/>
              <a:gd name="connsiteX4" fmla="*/ 792537 w 1091301"/>
              <a:gd name="connsiteY4" fmla="*/ 4410 h 522313"/>
              <a:gd name="connsiteX5" fmla="*/ 973606 w 1091301"/>
              <a:gd name="connsiteY5" fmla="*/ 493297 h 522313"/>
              <a:gd name="connsiteX6" fmla="*/ 1091301 w 1091301"/>
              <a:gd name="connsiteY6" fmla="*/ 239800 h 522313"/>
              <a:gd name="connsiteX0" fmla="*/ 51081 w 1128443"/>
              <a:gd name="connsiteY0" fmla="*/ 3501 h 497140"/>
              <a:gd name="connsiteX1" fmla="*/ 51081 w 1128443"/>
              <a:gd name="connsiteY1" fmla="*/ 130249 h 497140"/>
              <a:gd name="connsiteX2" fmla="*/ 702930 w 1128443"/>
              <a:gd name="connsiteY2" fmla="*/ 266051 h 497140"/>
              <a:gd name="connsiteX3" fmla="*/ 829679 w 1128443"/>
              <a:gd name="connsiteY3" fmla="*/ 3501 h 497140"/>
              <a:gd name="connsiteX4" fmla="*/ 1010748 w 1128443"/>
              <a:gd name="connsiteY4" fmla="*/ 492388 h 497140"/>
              <a:gd name="connsiteX5" fmla="*/ 1128443 w 1128443"/>
              <a:gd name="connsiteY5" fmla="*/ 238891 h 497140"/>
              <a:gd name="connsiteX0" fmla="*/ 0 w 1077362"/>
              <a:gd name="connsiteY0" fmla="*/ 3279 h 496918"/>
              <a:gd name="connsiteX1" fmla="*/ 651849 w 1077362"/>
              <a:gd name="connsiteY1" fmla="*/ 265829 h 496918"/>
              <a:gd name="connsiteX2" fmla="*/ 778598 w 1077362"/>
              <a:gd name="connsiteY2" fmla="*/ 3279 h 496918"/>
              <a:gd name="connsiteX3" fmla="*/ 959667 w 1077362"/>
              <a:gd name="connsiteY3" fmla="*/ 492166 h 496918"/>
              <a:gd name="connsiteX4" fmla="*/ 1077362 w 1077362"/>
              <a:gd name="connsiteY4" fmla="*/ 238669 h 496918"/>
              <a:gd name="connsiteX0" fmla="*/ 0 w 425513"/>
              <a:gd name="connsiteY0" fmla="*/ 265829 h 496918"/>
              <a:gd name="connsiteX1" fmla="*/ 126749 w 425513"/>
              <a:gd name="connsiteY1" fmla="*/ 3279 h 496918"/>
              <a:gd name="connsiteX2" fmla="*/ 307818 w 425513"/>
              <a:gd name="connsiteY2" fmla="*/ 492166 h 496918"/>
              <a:gd name="connsiteX3" fmla="*/ 425513 w 425513"/>
              <a:gd name="connsiteY3" fmla="*/ 238669 h 496918"/>
              <a:gd name="connsiteX0" fmla="*/ 0 w 425513"/>
              <a:gd name="connsiteY0" fmla="*/ 270816 h 501905"/>
              <a:gd name="connsiteX1" fmla="*/ 126749 w 425513"/>
              <a:gd name="connsiteY1" fmla="*/ 8266 h 501905"/>
              <a:gd name="connsiteX2" fmla="*/ 307818 w 425513"/>
              <a:gd name="connsiteY2" fmla="*/ 497153 h 501905"/>
              <a:gd name="connsiteX3" fmla="*/ 425513 w 425513"/>
              <a:gd name="connsiteY3" fmla="*/ 243656 h 501905"/>
              <a:gd name="connsiteX0" fmla="*/ 0 w 425513"/>
              <a:gd name="connsiteY0" fmla="*/ 262594 h 493683"/>
              <a:gd name="connsiteX1" fmla="*/ 126749 w 425513"/>
              <a:gd name="connsiteY1" fmla="*/ 44 h 493683"/>
              <a:gd name="connsiteX2" fmla="*/ 307818 w 425513"/>
              <a:gd name="connsiteY2" fmla="*/ 488931 h 493683"/>
              <a:gd name="connsiteX3" fmla="*/ 425513 w 425513"/>
              <a:gd name="connsiteY3" fmla="*/ 235434 h 493683"/>
              <a:gd name="connsiteX0" fmla="*/ 0 w 425513"/>
              <a:gd name="connsiteY0" fmla="*/ 262594 h 488931"/>
              <a:gd name="connsiteX1" fmla="*/ 126749 w 425513"/>
              <a:gd name="connsiteY1" fmla="*/ 44 h 488931"/>
              <a:gd name="connsiteX2" fmla="*/ 307818 w 425513"/>
              <a:gd name="connsiteY2" fmla="*/ 488931 h 488931"/>
              <a:gd name="connsiteX3" fmla="*/ 425513 w 425513"/>
              <a:gd name="connsiteY3" fmla="*/ 235434 h 488931"/>
              <a:gd name="connsiteX0" fmla="*/ 0 w 425513"/>
              <a:gd name="connsiteY0" fmla="*/ 262594 h 490103"/>
              <a:gd name="connsiteX1" fmla="*/ 126749 w 425513"/>
              <a:gd name="connsiteY1" fmla="*/ 44 h 490103"/>
              <a:gd name="connsiteX2" fmla="*/ 307818 w 425513"/>
              <a:gd name="connsiteY2" fmla="*/ 488931 h 490103"/>
              <a:gd name="connsiteX3" fmla="*/ 425513 w 425513"/>
              <a:gd name="connsiteY3" fmla="*/ 235434 h 490103"/>
              <a:gd name="connsiteX0" fmla="*/ 0 w 425513"/>
              <a:gd name="connsiteY0" fmla="*/ 262594 h 488956"/>
              <a:gd name="connsiteX1" fmla="*/ 126749 w 425513"/>
              <a:gd name="connsiteY1" fmla="*/ 44 h 488956"/>
              <a:gd name="connsiteX2" fmla="*/ 307818 w 425513"/>
              <a:gd name="connsiteY2" fmla="*/ 488931 h 488956"/>
              <a:gd name="connsiteX3" fmla="*/ 425513 w 425513"/>
              <a:gd name="connsiteY3" fmla="*/ 235434 h 488956"/>
              <a:gd name="connsiteX0" fmla="*/ 0 w 425513"/>
              <a:gd name="connsiteY0" fmla="*/ 262594 h 488955"/>
              <a:gd name="connsiteX1" fmla="*/ 126749 w 425513"/>
              <a:gd name="connsiteY1" fmla="*/ 44 h 488955"/>
              <a:gd name="connsiteX2" fmla="*/ 307818 w 425513"/>
              <a:gd name="connsiteY2" fmla="*/ 488931 h 488955"/>
              <a:gd name="connsiteX3" fmla="*/ 425513 w 425513"/>
              <a:gd name="connsiteY3" fmla="*/ 235434 h 488955"/>
              <a:gd name="connsiteX0" fmla="*/ 0 w 425513"/>
              <a:gd name="connsiteY0" fmla="*/ 262594 h 488960"/>
              <a:gd name="connsiteX1" fmla="*/ 126749 w 425513"/>
              <a:gd name="connsiteY1" fmla="*/ 44 h 488960"/>
              <a:gd name="connsiteX2" fmla="*/ 307818 w 425513"/>
              <a:gd name="connsiteY2" fmla="*/ 488931 h 488960"/>
              <a:gd name="connsiteX3" fmla="*/ 425513 w 425513"/>
              <a:gd name="connsiteY3" fmla="*/ 235434 h 488960"/>
              <a:gd name="connsiteX0" fmla="*/ 0 w 400204"/>
              <a:gd name="connsiteY0" fmla="*/ 262594 h 494092"/>
              <a:gd name="connsiteX1" fmla="*/ 126749 w 400204"/>
              <a:gd name="connsiteY1" fmla="*/ 44 h 494092"/>
              <a:gd name="connsiteX2" fmla="*/ 307818 w 400204"/>
              <a:gd name="connsiteY2" fmla="*/ 488931 h 494092"/>
              <a:gd name="connsiteX3" fmla="*/ 400204 w 400204"/>
              <a:gd name="connsiteY3" fmla="*/ 232674 h 494092"/>
              <a:gd name="connsiteX0" fmla="*/ 0 w 395459"/>
              <a:gd name="connsiteY0" fmla="*/ 270816 h 502314"/>
              <a:gd name="connsiteX1" fmla="*/ 122004 w 395459"/>
              <a:gd name="connsiteY1" fmla="*/ 8266 h 502314"/>
              <a:gd name="connsiteX2" fmla="*/ 303073 w 395459"/>
              <a:gd name="connsiteY2" fmla="*/ 497153 h 502314"/>
              <a:gd name="connsiteX3" fmla="*/ 395459 w 395459"/>
              <a:gd name="connsiteY3" fmla="*/ 240896 h 502314"/>
              <a:gd name="connsiteX0" fmla="*/ 0 w 395459"/>
              <a:gd name="connsiteY0" fmla="*/ 270816 h 502314"/>
              <a:gd name="connsiteX1" fmla="*/ 122004 w 395459"/>
              <a:gd name="connsiteY1" fmla="*/ 8266 h 502314"/>
              <a:gd name="connsiteX2" fmla="*/ 303073 w 395459"/>
              <a:gd name="connsiteY2" fmla="*/ 497153 h 502314"/>
              <a:gd name="connsiteX3" fmla="*/ 395459 w 395459"/>
              <a:gd name="connsiteY3" fmla="*/ 240896 h 502314"/>
              <a:gd name="connsiteX0" fmla="*/ 0 w 411277"/>
              <a:gd name="connsiteY0" fmla="*/ 270816 h 502314"/>
              <a:gd name="connsiteX1" fmla="*/ 122004 w 411277"/>
              <a:gd name="connsiteY1" fmla="*/ 8266 h 502314"/>
              <a:gd name="connsiteX2" fmla="*/ 303073 w 411277"/>
              <a:gd name="connsiteY2" fmla="*/ 497153 h 502314"/>
              <a:gd name="connsiteX3" fmla="*/ 411277 w 411277"/>
              <a:gd name="connsiteY3" fmla="*/ 240896 h 502314"/>
              <a:gd name="connsiteX0" fmla="*/ 0 w 411277"/>
              <a:gd name="connsiteY0" fmla="*/ 270816 h 502376"/>
              <a:gd name="connsiteX1" fmla="*/ 122004 w 411277"/>
              <a:gd name="connsiteY1" fmla="*/ 8266 h 502376"/>
              <a:gd name="connsiteX2" fmla="*/ 303073 w 411277"/>
              <a:gd name="connsiteY2" fmla="*/ 497153 h 502376"/>
              <a:gd name="connsiteX3" fmla="*/ 411277 w 411277"/>
              <a:gd name="connsiteY3" fmla="*/ 240896 h 50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277" h="502376">
                <a:moveTo>
                  <a:pt x="0" y="270816"/>
                </a:moveTo>
                <a:cubicBezTo>
                  <a:pt x="58753" y="62586"/>
                  <a:pt x="71492" y="-29457"/>
                  <a:pt x="122004" y="8266"/>
                </a:cubicBezTo>
                <a:cubicBezTo>
                  <a:pt x="172516" y="45989"/>
                  <a:pt x="254861" y="458381"/>
                  <a:pt x="303073" y="497153"/>
                </a:cubicBezTo>
                <a:cubicBezTo>
                  <a:pt x="351285" y="535925"/>
                  <a:pt x="393681" y="349717"/>
                  <a:pt x="411277" y="24089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9C1CC48-D056-F28C-A896-787E416F061A}"/>
              </a:ext>
            </a:extLst>
          </p:cNvPr>
          <p:cNvSpPr/>
          <p:nvPr/>
        </p:nvSpPr>
        <p:spPr>
          <a:xfrm>
            <a:off x="6557722" y="3761975"/>
            <a:ext cx="1612247" cy="135270"/>
          </a:xfrm>
          <a:custGeom>
            <a:avLst/>
            <a:gdLst>
              <a:gd name="connsiteX0" fmla="*/ 13939 w 1145622"/>
              <a:gd name="connsiteY0" fmla="*/ 13 h 516795"/>
              <a:gd name="connsiteX1" fmla="*/ 13939 w 1145622"/>
              <a:gd name="connsiteY1" fmla="*/ 126761 h 516795"/>
              <a:gd name="connsiteX2" fmla="*/ 158794 w 1145622"/>
              <a:gd name="connsiteY2" fmla="*/ 516060 h 516795"/>
              <a:gd name="connsiteX3" fmla="*/ 357971 w 1145622"/>
              <a:gd name="connsiteY3" fmla="*/ 18120 h 516795"/>
              <a:gd name="connsiteX4" fmla="*/ 593361 w 1145622"/>
              <a:gd name="connsiteY4" fmla="*/ 507007 h 516795"/>
              <a:gd name="connsiteX5" fmla="*/ 792537 w 1145622"/>
              <a:gd name="connsiteY5" fmla="*/ 13 h 516795"/>
              <a:gd name="connsiteX6" fmla="*/ 973606 w 1145622"/>
              <a:gd name="connsiteY6" fmla="*/ 488900 h 516795"/>
              <a:gd name="connsiteX7" fmla="*/ 1145622 w 1145622"/>
              <a:gd name="connsiteY7" fmla="*/ 18120 h 516795"/>
              <a:gd name="connsiteX0" fmla="*/ 13939 w 1145622"/>
              <a:gd name="connsiteY0" fmla="*/ 4383 h 521165"/>
              <a:gd name="connsiteX1" fmla="*/ 13939 w 1145622"/>
              <a:gd name="connsiteY1" fmla="*/ 131131 h 521165"/>
              <a:gd name="connsiteX2" fmla="*/ 158794 w 1145622"/>
              <a:gd name="connsiteY2" fmla="*/ 520430 h 521165"/>
              <a:gd name="connsiteX3" fmla="*/ 357971 w 1145622"/>
              <a:gd name="connsiteY3" fmla="*/ 22490 h 521165"/>
              <a:gd name="connsiteX4" fmla="*/ 593361 w 1145622"/>
              <a:gd name="connsiteY4" fmla="*/ 511377 h 521165"/>
              <a:gd name="connsiteX5" fmla="*/ 665788 w 1145622"/>
              <a:gd name="connsiteY5" fmla="*/ 266933 h 521165"/>
              <a:gd name="connsiteX6" fmla="*/ 792537 w 1145622"/>
              <a:gd name="connsiteY6" fmla="*/ 4383 h 521165"/>
              <a:gd name="connsiteX7" fmla="*/ 973606 w 1145622"/>
              <a:gd name="connsiteY7" fmla="*/ 493270 h 521165"/>
              <a:gd name="connsiteX8" fmla="*/ 1145622 w 1145622"/>
              <a:gd name="connsiteY8" fmla="*/ 22490 h 521165"/>
              <a:gd name="connsiteX0" fmla="*/ 13939 w 1145622"/>
              <a:gd name="connsiteY0" fmla="*/ 4383 h 521165"/>
              <a:gd name="connsiteX1" fmla="*/ 13939 w 1145622"/>
              <a:gd name="connsiteY1" fmla="*/ 131131 h 521165"/>
              <a:gd name="connsiteX2" fmla="*/ 158794 w 1145622"/>
              <a:gd name="connsiteY2" fmla="*/ 520430 h 521165"/>
              <a:gd name="connsiteX3" fmla="*/ 357971 w 1145622"/>
              <a:gd name="connsiteY3" fmla="*/ 22490 h 521165"/>
              <a:gd name="connsiteX4" fmla="*/ 593361 w 1145622"/>
              <a:gd name="connsiteY4" fmla="*/ 511377 h 521165"/>
              <a:gd name="connsiteX5" fmla="*/ 665788 w 1145622"/>
              <a:gd name="connsiteY5" fmla="*/ 266933 h 521165"/>
              <a:gd name="connsiteX6" fmla="*/ 792537 w 1145622"/>
              <a:gd name="connsiteY6" fmla="*/ 4383 h 521165"/>
              <a:gd name="connsiteX7" fmla="*/ 973606 w 1145622"/>
              <a:gd name="connsiteY7" fmla="*/ 493270 h 521165"/>
              <a:gd name="connsiteX8" fmla="*/ 1091301 w 1145622"/>
              <a:gd name="connsiteY8" fmla="*/ 239773 h 521165"/>
              <a:gd name="connsiteX9" fmla="*/ 1145622 w 1145622"/>
              <a:gd name="connsiteY9" fmla="*/ 22490 h 521165"/>
              <a:gd name="connsiteX0" fmla="*/ 13939 w 1091301"/>
              <a:gd name="connsiteY0" fmla="*/ 4383 h 521165"/>
              <a:gd name="connsiteX1" fmla="*/ 13939 w 1091301"/>
              <a:gd name="connsiteY1" fmla="*/ 131131 h 521165"/>
              <a:gd name="connsiteX2" fmla="*/ 158794 w 1091301"/>
              <a:gd name="connsiteY2" fmla="*/ 520430 h 521165"/>
              <a:gd name="connsiteX3" fmla="*/ 357971 w 1091301"/>
              <a:gd name="connsiteY3" fmla="*/ 22490 h 521165"/>
              <a:gd name="connsiteX4" fmla="*/ 593361 w 1091301"/>
              <a:gd name="connsiteY4" fmla="*/ 511377 h 521165"/>
              <a:gd name="connsiteX5" fmla="*/ 665788 w 1091301"/>
              <a:gd name="connsiteY5" fmla="*/ 266933 h 521165"/>
              <a:gd name="connsiteX6" fmla="*/ 792537 w 1091301"/>
              <a:gd name="connsiteY6" fmla="*/ 4383 h 521165"/>
              <a:gd name="connsiteX7" fmla="*/ 973606 w 1091301"/>
              <a:gd name="connsiteY7" fmla="*/ 493270 h 521165"/>
              <a:gd name="connsiteX8" fmla="*/ 1091301 w 1091301"/>
              <a:gd name="connsiteY8" fmla="*/ 239773 h 521165"/>
              <a:gd name="connsiteX0" fmla="*/ 13939 w 1091301"/>
              <a:gd name="connsiteY0" fmla="*/ 3309 h 520091"/>
              <a:gd name="connsiteX1" fmla="*/ 13939 w 1091301"/>
              <a:gd name="connsiteY1" fmla="*/ 130057 h 520091"/>
              <a:gd name="connsiteX2" fmla="*/ 158794 w 1091301"/>
              <a:gd name="connsiteY2" fmla="*/ 519356 h 520091"/>
              <a:gd name="connsiteX3" fmla="*/ 357971 w 1091301"/>
              <a:gd name="connsiteY3" fmla="*/ 21416 h 520091"/>
              <a:gd name="connsiteX4" fmla="*/ 665788 w 1091301"/>
              <a:gd name="connsiteY4" fmla="*/ 265859 h 520091"/>
              <a:gd name="connsiteX5" fmla="*/ 792537 w 1091301"/>
              <a:gd name="connsiteY5" fmla="*/ 3309 h 520091"/>
              <a:gd name="connsiteX6" fmla="*/ 973606 w 1091301"/>
              <a:gd name="connsiteY6" fmla="*/ 492196 h 520091"/>
              <a:gd name="connsiteX7" fmla="*/ 1091301 w 1091301"/>
              <a:gd name="connsiteY7" fmla="*/ 238699 h 520091"/>
              <a:gd name="connsiteX0" fmla="*/ 13939 w 1091301"/>
              <a:gd name="connsiteY0" fmla="*/ 4410 h 522313"/>
              <a:gd name="connsiteX1" fmla="*/ 13939 w 1091301"/>
              <a:gd name="connsiteY1" fmla="*/ 131158 h 522313"/>
              <a:gd name="connsiteX2" fmla="*/ 158794 w 1091301"/>
              <a:gd name="connsiteY2" fmla="*/ 520457 h 522313"/>
              <a:gd name="connsiteX3" fmla="*/ 665788 w 1091301"/>
              <a:gd name="connsiteY3" fmla="*/ 266960 h 522313"/>
              <a:gd name="connsiteX4" fmla="*/ 792537 w 1091301"/>
              <a:gd name="connsiteY4" fmla="*/ 4410 h 522313"/>
              <a:gd name="connsiteX5" fmla="*/ 973606 w 1091301"/>
              <a:gd name="connsiteY5" fmla="*/ 493297 h 522313"/>
              <a:gd name="connsiteX6" fmla="*/ 1091301 w 1091301"/>
              <a:gd name="connsiteY6" fmla="*/ 239800 h 522313"/>
              <a:gd name="connsiteX0" fmla="*/ 51081 w 1128443"/>
              <a:gd name="connsiteY0" fmla="*/ 3501 h 497140"/>
              <a:gd name="connsiteX1" fmla="*/ 51081 w 1128443"/>
              <a:gd name="connsiteY1" fmla="*/ 130249 h 497140"/>
              <a:gd name="connsiteX2" fmla="*/ 702930 w 1128443"/>
              <a:gd name="connsiteY2" fmla="*/ 266051 h 497140"/>
              <a:gd name="connsiteX3" fmla="*/ 829679 w 1128443"/>
              <a:gd name="connsiteY3" fmla="*/ 3501 h 497140"/>
              <a:gd name="connsiteX4" fmla="*/ 1010748 w 1128443"/>
              <a:gd name="connsiteY4" fmla="*/ 492388 h 497140"/>
              <a:gd name="connsiteX5" fmla="*/ 1128443 w 1128443"/>
              <a:gd name="connsiteY5" fmla="*/ 238891 h 497140"/>
              <a:gd name="connsiteX0" fmla="*/ 0 w 1077362"/>
              <a:gd name="connsiteY0" fmla="*/ 3279 h 496918"/>
              <a:gd name="connsiteX1" fmla="*/ 651849 w 1077362"/>
              <a:gd name="connsiteY1" fmla="*/ 265829 h 496918"/>
              <a:gd name="connsiteX2" fmla="*/ 778598 w 1077362"/>
              <a:gd name="connsiteY2" fmla="*/ 3279 h 496918"/>
              <a:gd name="connsiteX3" fmla="*/ 959667 w 1077362"/>
              <a:gd name="connsiteY3" fmla="*/ 492166 h 496918"/>
              <a:gd name="connsiteX4" fmla="*/ 1077362 w 1077362"/>
              <a:gd name="connsiteY4" fmla="*/ 238669 h 496918"/>
              <a:gd name="connsiteX0" fmla="*/ 0 w 425513"/>
              <a:gd name="connsiteY0" fmla="*/ 265829 h 496918"/>
              <a:gd name="connsiteX1" fmla="*/ 126749 w 425513"/>
              <a:gd name="connsiteY1" fmla="*/ 3279 h 496918"/>
              <a:gd name="connsiteX2" fmla="*/ 307818 w 425513"/>
              <a:gd name="connsiteY2" fmla="*/ 492166 h 496918"/>
              <a:gd name="connsiteX3" fmla="*/ 425513 w 425513"/>
              <a:gd name="connsiteY3" fmla="*/ 238669 h 496918"/>
              <a:gd name="connsiteX0" fmla="*/ 0 w 425513"/>
              <a:gd name="connsiteY0" fmla="*/ 270816 h 501905"/>
              <a:gd name="connsiteX1" fmla="*/ 126749 w 425513"/>
              <a:gd name="connsiteY1" fmla="*/ 8266 h 501905"/>
              <a:gd name="connsiteX2" fmla="*/ 307818 w 425513"/>
              <a:gd name="connsiteY2" fmla="*/ 497153 h 501905"/>
              <a:gd name="connsiteX3" fmla="*/ 425513 w 425513"/>
              <a:gd name="connsiteY3" fmla="*/ 243656 h 501905"/>
              <a:gd name="connsiteX0" fmla="*/ 0 w 425513"/>
              <a:gd name="connsiteY0" fmla="*/ 262594 h 493683"/>
              <a:gd name="connsiteX1" fmla="*/ 126749 w 425513"/>
              <a:gd name="connsiteY1" fmla="*/ 44 h 493683"/>
              <a:gd name="connsiteX2" fmla="*/ 307818 w 425513"/>
              <a:gd name="connsiteY2" fmla="*/ 488931 h 493683"/>
              <a:gd name="connsiteX3" fmla="*/ 425513 w 425513"/>
              <a:gd name="connsiteY3" fmla="*/ 235434 h 493683"/>
              <a:gd name="connsiteX0" fmla="*/ 0 w 425513"/>
              <a:gd name="connsiteY0" fmla="*/ 262594 h 488931"/>
              <a:gd name="connsiteX1" fmla="*/ 126749 w 425513"/>
              <a:gd name="connsiteY1" fmla="*/ 44 h 488931"/>
              <a:gd name="connsiteX2" fmla="*/ 307818 w 425513"/>
              <a:gd name="connsiteY2" fmla="*/ 488931 h 488931"/>
              <a:gd name="connsiteX3" fmla="*/ 425513 w 425513"/>
              <a:gd name="connsiteY3" fmla="*/ 235434 h 488931"/>
              <a:gd name="connsiteX0" fmla="*/ 0 w 425513"/>
              <a:gd name="connsiteY0" fmla="*/ 262594 h 490103"/>
              <a:gd name="connsiteX1" fmla="*/ 126749 w 425513"/>
              <a:gd name="connsiteY1" fmla="*/ 44 h 490103"/>
              <a:gd name="connsiteX2" fmla="*/ 307818 w 425513"/>
              <a:gd name="connsiteY2" fmla="*/ 488931 h 490103"/>
              <a:gd name="connsiteX3" fmla="*/ 425513 w 425513"/>
              <a:gd name="connsiteY3" fmla="*/ 235434 h 490103"/>
              <a:gd name="connsiteX0" fmla="*/ 0 w 425513"/>
              <a:gd name="connsiteY0" fmla="*/ 262594 h 488956"/>
              <a:gd name="connsiteX1" fmla="*/ 126749 w 425513"/>
              <a:gd name="connsiteY1" fmla="*/ 44 h 488956"/>
              <a:gd name="connsiteX2" fmla="*/ 307818 w 425513"/>
              <a:gd name="connsiteY2" fmla="*/ 488931 h 488956"/>
              <a:gd name="connsiteX3" fmla="*/ 425513 w 425513"/>
              <a:gd name="connsiteY3" fmla="*/ 235434 h 488956"/>
              <a:gd name="connsiteX0" fmla="*/ 0 w 425513"/>
              <a:gd name="connsiteY0" fmla="*/ 262594 h 488955"/>
              <a:gd name="connsiteX1" fmla="*/ 126749 w 425513"/>
              <a:gd name="connsiteY1" fmla="*/ 44 h 488955"/>
              <a:gd name="connsiteX2" fmla="*/ 307818 w 425513"/>
              <a:gd name="connsiteY2" fmla="*/ 488931 h 488955"/>
              <a:gd name="connsiteX3" fmla="*/ 425513 w 425513"/>
              <a:gd name="connsiteY3" fmla="*/ 235434 h 488955"/>
              <a:gd name="connsiteX0" fmla="*/ 0 w 425513"/>
              <a:gd name="connsiteY0" fmla="*/ 262594 h 488960"/>
              <a:gd name="connsiteX1" fmla="*/ 126749 w 425513"/>
              <a:gd name="connsiteY1" fmla="*/ 44 h 488960"/>
              <a:gd name="connsiteX2" fmla="*/ 307818 w 425513"/>
              <a:gd name="connsiteY2" fmla="*/ 488931 h 488960"/>
              <a:gd name="connsiteX3" fmla="*/ 425513 w 425513"/>
              <a:gd name="connsiteY3" fmla="*/ 235434 h 488960"/>
              <a:gd name="connsiteX0" fmla="*/ 0 w 400204"/>
              <a:gd name="connsiteY0" fmla="*/ 262594 h 494092"/>
              <a:gd name="connsiteX1" fmla="*/ 126749 w 400204"/>
              <a:gd name="connsiteY1" fmla="*/ 44 h 494092"/>
              <a:gd name="connsiteX2" fmla="*/ 307818 w 400204"/>
              <a:gd name="connsiteY2" fmla="*/ 488931 h 494092"/>
              <a:gd name="connsiteX3" fmla="*/ 400204 w 400204"/>
              <a:gd name="connsiteY3" fmla="*/ 232674 h 494092"/>
              <a:gd name="connsiteX0" fmla="*/ 0 w 395459"/>
              <a:gd name="connsiteY0" fmla="*/ 270816 h 502314"/>
              <a:gd name="connsiteX1" fmla="*/ 122004 w 395459"/>
              <a:gd name="connsiteY1" fmla="*/ 8266 h 502314"/>
              <a:gd name="connsiteX2" fmla="*/ 303073 w 395459"/>
              <a:gd name="connsiteY2" fmla="*/ 497153 h 502314"/>
              <a:gd name="connsiteX3" fmla="*/ 395459 w 395459"/>
              <a:gd name="connsiteY3" fmla="*/ 240896 h 502314"/>
              <a:gd name="connsiteX0" fmla="*/ 0 w 395459"/>
              <a:gd name="connsiteY0" fmla="*/ 270816 h 502314"/>
              <a:gd name="connsiteX1" fmla="*/ 122004 w 395459"/>
              <a:gd name="connsiteY1" fmla="*/ 8266 h 502314"/>
              <a:gd name="connsiteX2" fmla="*/ 303073 w 395459"/>
              <a:gd name="connsiteY2" fmla="*/ 497153 h 502314"/>
              <a:gd name="connsiteX3" fmla="*/ 395459 w 395459"/>
              <a:gd name="connsiteY3" fmla="*/ 240896 h 502314"/>
              <a:gd name="connsiteX0" fmla="*/ 0 w 411277"/>
              <a:gd name="connsiteY0" fmla="*/ 270816 h 502314"/>
              <a:gd name="connsiteX1" fmla="*/ 122004 w 411277"/>
              <a:gd name="connsiteY1" fmla="*/ 8266 h 502314"/>
              <a:gd name="connsiteX2" fmla="*/ 303073 w 411277"/>
              <a:gd name="connsiteY2" fmla="*/ 497153 h 502314"/>
              <a:gd name="connsiteX3" fmla="*/ 411277 w 411277"/>
              <a:gd name="connsiteY3" fmla="*/ 240896 h 502314"/>
              <a:gd name="connsiteX0" fmla="*/ 0 w 411277"/>
              <a:gd name="connsiteY0" fmla="*/ 270816 h 502376"/>
              <a:gd name="connsiteX1" fmla="*/ 122004 w 411277"/>
              <a:gd name="connsiteY1" fmla="*/ 8266 h 502376"/>
              <a:gd name="connsiteX2" fmla="*/ 303073 w 411277"/>
              <a:gd name="connsiteY2" fmla="*/ 497153 h 502376"/>
              <a:gd name="connsiteX3" fmla="*/ 411277 w 411277"/>
              <a:gd name="connsiteY3" fmla="*/ 240896 h 50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277" h="502376">
                <a:moveTo>
                  <a:pt x="0" y="270816"/>
                </a:moveTo>
                <a:cubicBezTo>
                  <a:pt x="58753" y="62586"/>
                  <a:pt x="71492" y="-29457"/>
                  <a:pt x="122004" y="8266"/>
                </a:cubicBezTo>
                <a:cubicBezTo>
                  <a:pt x="172516" y="45989"/>
                  <a:pt x="254861" y="458381"/>
                  <a:pt x="303073" y="497153"/>
                </a:cubicBezTo>
                <a:cubicBezTo>
                  <a:pt x="351285" y="535925"/>
                  <a:pt x="393681" y="349717"/>
                  <a:pt x="411277" y="24089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xplosion: 14 Points 39">
            <a:extLst>
              <a:ext uri="{FF2B5EF4-FFF2-40B4-BE49-F238E27FC236}">
                <a16:creationId xmlns:a16="http://schemas.microsoft.com/office/drawing/2014/main" id="{E59CF8A5-AA77-629D-EBF8-DE039846DEFB}"/>
              </a:ext>
            </a:extLst>
          </p:cNvPr>
          <p:cNvSpPr/>
          <p:nvPr/>
        </p:nvSpPr>
        <p:spPr>
          <a:xfrm>
            <a:off x="2381061" y="1637786"/>
            <a:ext cx="199177" cy="164528"/>
          </a:xfrm>
          <a:prstGeom prst="irregularSeal2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xplosion: 14 Points 40">
            <a:extLst>
              <a:ext uri="{FF2B5EF4-FFF2-40B4-BE49-F238E27FC236}">
                <a16:creationId xmlns:a16="http://schemas.microsoft.com/office/drawing/2014/main" id="{050A20D4-9488-22EC-BAFA-0AED3FE9258E}"/>
              </a:ext>
            </a:extLst>
          </p:cNvPr>
          <p:cNvSpPr/>
          <p:nvPr/>
        </p:nvSpPr>
        <p:spPr>
          <a:xfrm>
            <a:off x="2381060" y="3720806"/>
            <a:ext cx="199177" cy="164528"/>
          </a:xfrm>
          <a:prstGeom prst="irregularSeal2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15C336F-02B2-38B7-9607-539AA11941CC}"/>
              </a:ext>
            </a:extLst>
          </p:cNvPr>
          <p:cNvCxnSpPr>
            <a:cxnSpLocks/>
          </p:cNvCxnSpPr>
          <p:nvPr/>
        </p:nvCxnSpPr>
        <p:spPr>
          <a:xfrm>
            <a:off x="1394234" y="3826513"/>
            <a:ext cx="0" cy="986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BC3B19-02A0-E1EF-683D-810EF152C146}"/>
              </a:ext>
            </a:extLst>
          </p:cNvPr>
          <p:cNvCxnSpPr>
            <a:cxnSpLocks/>
          </p:cNvCxnSpPr>
          <p:nvPr/>
        </p:nvCxnSpPr>
        <p:spPr>
          <a:xfrm>
            <a:off x="2452947" y="3465214"/>
            <a:ext cx="41047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F26557A-487B-8FEB-E49E-2622F7706D45}"/>
              </a:ext>
            </a:extLst>
          </p:cNvPr>
          <p:cNvSpPr txBox="1"/>
          <p:nvPr/>
        </p:nvSpPr>
        <p:spPr>
          <a:xfrm>
            <a:off x="3727327" y="5563357"/>
            <a:ext cx="4312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Offset control on depth </a:t>
            </a:r>
            <a:r>
              <a:rPr lang="en-US" dirty="0">
                <a:sym typeface="Wingdings" panose="05000000000000000000" pitchFamily="2" charset="2"/>
              </a:rPr>
              <a:t> via frequencies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376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E59D8-AB74-59C2-4F77-363168B2A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054ABE-0602-224E-5E58-E18725891A28}"/>
              </a:ext>
            </a:extLst>
          </p:cNvPr>
          <p:cNvSpPr/>
          <p:nvPr/>
        </p:nvSpPr>
        <p:spPr>
          <a:xfrm>
            <a:off x="1683508" y="1729405"/>
            <a:ext cx="8138160" cy="284225"/>
          </a:xfrm>
          <a:prstGeom prst="rect">
            <a:avLst/>
          </a:prstGeom>
          <a:solidFill>
            <a:srgbClr val="9845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FAF837-467D-4E84-55C0-DD7E2A2E7081}"/>
              </a:ext>
            </a:extLst>
          </p:cNvPr>
          <p:cNvSpPr/>
          <p:nvPr/>
        </p:nvSpPr>
        <p:spPr>
          <a:xfrm>
            <a:off x="1683508" y="2009010"/>
            <a:ext cx="8138160" cy="284225"/>
          </a:xfrm>
          <a:prstGeom prst="rect">
            <a:avLst/>
          </a:prstGeom>
          <a:solidFill>
            <a:srgbClr val="9845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AB113D-E698-EC7B-E339-15ED41B388EC}"/>
              </a:ext>
            </a:extLst>
          </p:cNvPr>
          <p:cNvSpPr/>
          <p:nvPr/>
        </p:nvSpPr>
        <p:spPr>
          <a:xfrm>
            <a:off x="1683508" y="2288614"/>
            <a:ext cx="8138160" cy="638725"/>
          </a:xfrm>
          <a:prstGeom prst="rect">
            <a:avLst/>
          </a:prstGeom>
          <a:solidFill>
            <a:srgbClr val="9845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4DAE5B7-8300-C052-1478-457C901F079A}"/>
              </a:ext>
            </a:extLst>
          </p:cNvPr>
          <p:cNvCxnSpPr>
            <a:cxnSpLocks/>
          </p:cNvCxnSpPr>
          <p:nvPr/>
        </p:nvCxnSpPr>
        <p:spPr>
          <a:xfrm flipV="1">
            <a:off x="1683508" y="1729405"/>
            <a:ext cx="81381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02CC71C-CD16-48C9-BFC2-395A33B45EED}"/>
              </a:ext>
            </a:extLst>
          </p:cNvPr>
          <p:cNvCxnSpPr>
            <a:cxnSpLocks/>
          </p:cNvCxnSpPr>
          <p:nvPr/>
        </p:nvCxnSpPr>
        <p:spPr>
          <a:xfrm flipV="1">
            <a:off x="4429740" y="1739311"/>
            <a:ext cx="1280160" cy="274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0A9A63A-75C2-BF22-0597-AF350D6243A2}"/>
              </a:ext>
            </a:extLst>
          </p:cNvPr>
          <p:cNvCxnSpPr>
            <a:cxnSpLocks/>
          </p:cNvCxnSpPr>
          <p:nvPr/>
        </p:nvCxnSpPr>
        <p:spPr>
          <a:xfrm>
            <a:off x="5729400" y="1730258"/>
            <a:ext cx="149526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6F2C1-6C96-5097-E3E6-0358DF340B8A}"/>
              </a:ext>
            </a:extLst>
          </p:cNvPr>
          <p:cNvCxnSpPr>
            <a:cxnSpLocks/>
          </p:cNvCxnSpPr>
          <p:nvPr/>
        </p:nvCxnSpPr>
        <p:spPr>
          <a:xfrm flipV="1">
            <a:off x="5719672" y="1748455"/>
            <a:ext cx="0" cy="833628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79BF66-B645-20DE-976A-2919A0FD8DEE}"/>
              </a:ext>
            </a:extLst>
          </p:cNvPr>
          <p:cNvCxnSpPr>
            <a:cxnSpLocks/>
          </p:cNvCxnSpPr>
          <p:nvPr/>
        </p:nvCxnSpPr>
        <p:spPr>
          <a:xfrm>
            <a:off x="2457142" y="1729405"/>
            <a:ext cx="1949015" cy="28836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E391C68-5C01-CB6F-9619-D90811E33204}"/>
              </a:ext>
            </a:extLst>
          </p:cNvPr>
          <p:cNvSpPr/>
          <p:nvPr/>
        </p:nvSpPr>
        <p:spPr>
          <a:xfrm rot="620626">
            <a:off x="4252824" y="1914202"/>
            <a:ext cx="279774" cy="202047"/>
          </a:xfrm>
          <a:custGeom>
            <a:avLst/>
            <a:gdLst>
              <a:gd name="connsiteX0" fmla="*/ 13939 w 1145622"/>
              <a:gd name="connsiteY0" fmla="*/ 13 h 516795"/>
              <a:gd name="connsiteX1" fmla="*/ 13939 w 1145622"/>
              <a:gd name="connsiteY1" fmla="*/ 126761 h 516795"/>
              <a:gd name="connsiteX2" fmla="*/ 158794 w 1145622"/>
              <a:gd name="connsiteY2" fmla="*/ 516060 h 516795"/>
              <a:gd name="connsiteX3" fmla="*/ 357971 w 1145622"/>
              <a:gd name="connsiteY3" fmla="*/ 18120 h 516795"/>
              <a:gd name="connsiteX4" fmla="*/ 593361 w 1145622"/>
              <a:gd name="connsiteY4" fmla="*/ 507007 h 516795"/>
              <a:gd name="connsiteX5" fmla="*/ 792537 w 1145622"/>
              <a:gd name="connsiteY5" fmla="*/ 13 h 516795"/>
              <a:gd name="connsiteX6" fmla="*/ 973606 w 1145622"/>
              <a:gd name="connsiteY6" fmla="*/ 488900 h 516795"/>
              <a:gd name="connsiteX7" fmla="*/ 1145622 w 1145622"/>
              <a:gd name="connsiteY7" fmla="*/ 18120 h 516795"/>
              <a:gd name="connsiteX0" fmla="*/ 13939 w 1145622"/>
              <a:gd name="connsiteY0" fmla="*/ 4383 h 521165"/>
              <a:gd name="connsiteX1" fmla="*/ 13939 w 1145622"/>
              <a:gd name="connsiteY1" fmla="*/ 131131 h 521165"/>
              <a:gd name="connsiteX2" fmla="*/ 158794 w 1145622"/>
              <a:gd name="connsiteY2" fmla="*/ 520430 h 521165"/>
              <a:gd name="connsiteX3" fmla="*/ 357971 w 1145622"/>
              <a:gd name="connsiteY3" fmla="*/ 22490 h 521165"/>
              <a:gd name="connsiteX4" fmla="*/ 593361 w 1145622"/>
              <a:gd name="connsiteY4" fmla="*/ 511377 h 521165"/>
              <a:gd name="connsiteX5" fmla="*/ 665788 w 1145622"/>
              <a:gd name="connsiteY5" fmla="*/ 266933 h 521165"/>
              <a:gd name="connsiteX6" fmla="*/ 792537 w 1145622"/>
              <a:gd name="connsiteY6" fmla="*/ 4383 h 521165"/>
              <a:gd name="connsiteX7" fmla="*/ 973606 w 1145622"/>
              <a:gd name="connsiteY7" fmla="*/ 493270 h 521165"/>
              <a:gd name="connsiteX8" fmla="*/ 1145622 w 1145622"/>
              <a:gd name="connsiteY8" fmla="*/ 22490 h 521165"/>
              <a:gd name="connsiteX0" fmla="*/ 13939 w 1145622"/>
              <a:gd name="connsiteY0" fmla="*/ 4383 h 521165"/>
              <a:gd name="connsiteX1" fmla="*/ 13939 w 1145622"/>
              <a:gd name="connsiteY1" fmla="*/ 131131 h 521165"/>
              <a:gd name="connsiteX2" fmla="*/ 158794 w 1145622"/>
              <a:gd name="connsiteY2" fmla="*/ 520430 h 521165"/>
              <a:gd name="connsiteX3" fmla="*/ 357971 w 1145622"/>
              <a:gd name="connsiteY3" fmla="*/ 22490 h 521165"/>
              <a:gd name="connsiteX4" fmla="*/ 593361 w 1145622"/>
              <a:gd name="connsiteY4" fmla="*/ 511377 h 521165"/>
              <a:gd name="connsiteX5" fmla="*/ 665788 w 1145622"/>
              <a:gd name="connsiteY5" fmla="*/ 266933 h 521165"/>
              <a:gd name="connsiteX6" fmla="*/ 792537 w 1145622"/>
              <a:gd name="connsiteY6" fmla="*/ 4383 h 521165"/>
              <a:gd name="connsiteX7" fmla="*/ 973606 w 1145622"/>
              <a:gd name="connsiteY7" fmla="*/ 493270 h 521165"/>
              <a:gd name="connsiteX8" fmla="*/ 1091301 w 1145622"/>
              <a:gd name="connsiteY8" fmla="*/ 239773 h 521165"/>
              <a:gd name="connsiteX9" fmla="*/ 1145622 w 1145622"/>
              <a:gd name="connsiteY9" fmla="*/ 22490 h 521165"/>
              <a:gd name="connsiteX0" fmla="*/ 13939 w 1091301"/>
              <a:gd name="connsiteY0" fmla="*/ 4383 h 521165"/>
              <a:gd name="connsiteX1" fmla="*/ 13939 w 1091301"/>
              <a:gd name="connsiteY1" fmla="*/ 131131 h 521165"/>
              <a:gd name="connsiteX2" fmla="*/ 158794 w 1091301"/>
              <a:gd name="connsiteY2" fmla="*/ 520430 h 521165"/>
              <a:gd name="connsiteX3" fmla="*/ 357971 w 1091301"/>
              <a:gd name="connsiteY3" fmla="*/ 22490 h 521165"/>
              <a:gd name="connsiteX4" fmla="*/ 593361 w 1091301"/>
              <a:gd name="connsiteY4" fmla="*/ 511377 h 521165"/>
              <a:gd name="connsiteX5" fmla="*/ 665788 w 1091301"/>
              <a:gd name="connsiteY5" fmla="*/ 266933 h 521165"/>
              <a:gd name="connsiteX6" fmla="*/ 792537 w 1091301"/>
              <a:gd name="connsiteY6" fmla="*/ 4383 h 521165"/>
              <a:gd name="connsiteX7" fmla="*/ 973606 w 1091301"/>
              <a:gd name="connsiteY7" fmla="*/ 493270 h 521165"/>
              <a:gd name="connsiteX8" fmla="*/ 1091301 w 1091301"/>
              <a:gd name="connsiteY8" fmla="*/ 239773 h 521165"/>
              <a:gd name="connsiteX0" fmla="*/ 13939 w 1091301"/>
              <a:gd name="connsiteY0" fmla="*/ 3309 h 520091"/>
              <a:gd name="connsiteX1" fmla="*/ 13939 w 1091301"/>
              <a:gd name="connsiteY1" fmla="*/ 130057 h 520091"/>
              <a:gd name="connsiteX2" fmla="*/ 158794 w 1091301"/>
              <a:gd name="connsiteY2" fmla="*/ 519356 h 520091"/>
              <a:gd name="connsiteX3" fmla="*/ 357971 w 1091301"/>
              <a:gd name="connsiteY3" fmla="*/ 21416 h 520091"/>
              <a:gd name="connsiteX4" fmla="*/ 665788 w 1091301"/>
              <a:gd name="connsiteY4" fmla="*/ 265859 h 520091"/>
              <a:gd name="connsiteX5" fmla="*/ 792537 w 1091301"/>
              <a:gd name="connsiteY5" fmla="*/ 3309 h 520091"/>
              <a:gd name="connsiteX6" fmla="*/ 973606 w 1091301"/>
              <a:gd name="connsiteY6" fmla="*/ 492196 h 520091"/>
              <a:gd name="connsiteX7" fmla="*/ 1091301 w 1091301"/>
              <a:gd name="connsiteY7" fmla="*/ 238699 h 520091"/>
              <a:gd name="connsiteX0" fmla="*/ 13939 w 1091301"/>
              <a:gd name="connsiteY0" fmla="*/ 4410 h 522313"/>
              <a:gd name="connsiteX1" fmla="*/ 13939 w 1091301"/>
              <a:gd name="connsiteY1" fmla="*/ 131158 h 522313"/>
              <a:gd name="connsiteX2" fmla="*/ 158794 w 1091301"/>
              <a:gd name="connsiteY2" fmla="*/ 520457 h 522313"/>
              <a:gd name="connsiteX3" fmla="*/ 665788 w 1091301"/>
              <a:gd name="connsiteY3" fmla="*/ 266960 h 522313"/>
              <a:gd name="connsiteX4" fmla="*/ 792537 w 1091301"/>
              <a:gd name="connsiteY4" fmla="*/ 4410 h 522313"/>
              <a:gd name="connsiteX5" fmla="*/ 973606 w 1091301"/>
              <a:gd name="connsiteY5" fmla="*/ 493297 h 522313"/>
              <a:gd name="connsiteX6" fmla="*/ 1091301 w 1091301"/>
              <a:gd name="connsiteY6" fmla="*/ 239800 h 522313"/>
              <a:gd name="connsiteX0" fmla="*/ 51081 w 1128443"/>
              <a:gd name="connsiteY0" fmla="*/ 3501 h 497140"/>
              <a:gd name="connsiteX1" fmla="*/ 51081 w 1128443"/>
              <a:gd name="connsiteY1" fmla="*/ 130249 h 497140"/>
              <a:gd name="connsiteX2" fmla="*/ 702930 w 1128443"/>
              <a:gd name="connsiteY2" fmla="*/ 266051 h 497140"/>
              <a:gd name="connsiteX3" fmla="*/ 829679 w 1128443"/>
              <a:gd name="connsiteY3" fmla="*/ 3501 h 497140"/>
              <a:gd name="connsiteX4" fmla="*/ 1010748 w 1128443"/>
              <a:gd name="connsiteY4" fmla="*/ 492388 h 497140"/>
              <a:gd name="connsiteX5" fmla="*/ 1128443 w 1128443"/>
              <a:gd name="connsiteY5" fmla="*/ 238891 h 497140"/>
              <a:gd name="connsiteX0" fmla="*/ 0 w 1077362"/>
              <a:gd name="connsiteY0" fmla="*/ 3279 h 496918"/>
              <a:gd name="connsiteX1" fmla="*/ 651849 w 1077362"/>
              <a:gd name="connsiteY1" fmla="*/ 265829 h 496918"/>
              <a:gd name="connsiteX2" fmla="*/ 778598 w 1077362"/>
              <a:gd name="connsiteY2" fmla="*/ 3279 h 496918"/>
              <a:gd name="connsiteX3" fmla="*/ 959667 w 1077362"/>
              <a:gd name="connsiteY3" fmla="*/ 492166 h 496918"/>
              <a:gd name="connsiteX4" fmla="*/ 1077362 w 1077362"/>
              <a:gd name="connsiteY4" fmla="*/ 238669 h 496918"/>
              <a:gd name="connsiteX0" fmla="*/ 0 w 425513"/>
              <a:gd name="connsiteY0" fmla="*/ 265829 h 496918"/>
              <a:gd name="connsiteX1" fmla="*/ 126749 w 425513"/>
              <a:gd name="connsiteY1" fmla="*/ 3279 h 496918"/>
              <a:gd name="connsiteX2" fmla="*/ 307818 w 425513"/>
              <a:gd name="connsiteY2" fmla="*/ 492166 h 496918"/>
              <a:gd name="connsiteX3" fmla="*/ 425513 w 425513"/>
              <a:gd name="connsiteY3" fmla="*/ 238669 h 496918"/>
              <a:gd name="connsiteX0" fmla="*/ 0 w 425513"/>
              <a:gd name="connsiteY0" fmla="*/ 270816 h 501905"/>
              <a:gd name="connsiteX1" fmla="*/ 126749 w 425513"/>
              <a:gd name="connsiteY1" fmla="*/ 8266 h 501905"/>
              <a:gd name="connsiteX2" fmla="*/ 307818 w 425513"/>
              <a:gd name="connsiteY2" fmla="*/ 497153 h 501905"/>
              <a:gd name="connsiteX3" fmla="*/ 425513 w 425513"/>
              <a:gd name="connsiteY3" fmla="*/ 243656 h 501905"/>
              <a:gd name="connsiteX0" fmla="*/ 0 w 425513"/>
              <a:gd name="connsiteY0" fmla="*/ 262594 h 493683"/>
              <a:gd name="connsiteX1" fmla="*/ 126749 w 425513"/>
              <a:gd name="connsiteY1" fmla="*/ 44 h 493683"/>
              <a:gd name="connsiteX2" fmla="*/ 307818 w 425513"/>
              <a:gd name="connsiteY2" fmla="*/ 488931 h 493683"/>
              <a:gd name="connsiteX3" fmla="*/ 425513 w 425513"/>
              <a:gd name="connsiteY3" fmla="*/ 235434 h 493683"/>
              <a:gd name="connsiteX0" fmla="*/ 0 w 425513"/>
              <a:gd name="connsiteY0" fmla="*/ 262594 h 488931"/>
              <a:gd name="connsiteX1" fmla="*/ 126749 w 425513"/>
              <a:gd name="connsiteY1" fmla="*/ 44 h 488931"/>
              <a:gd name="connsiteX2" fmla="*/ 307818 w 425513"/>
              <a:gd name="connsiteY2" fmla="*/ 488931 h 488931"/>
              <a:gd name="connsiteX3" fmla="*/ 425513 w 425513"/>
              <a:gd name="connsiteY3" fmla="*/ 235434 h 488931"/>
              <a:gd name="connsiteX0" fmla="*/ 0 w 425513"/>
              <a:gd name="connsiteY0" fmla="*/ 262594 h 490103"/>
              <a:gd name="connsiteX1" fmla="*/ 126749 w 425513"/>
              <a:gd name="connsiteY1" fmla="*/ 44 h 490103"/>
              <a:gd name="connsiteX2" fmla="*/ 307818 w 425513"/>
              <a:gd name="connsiteY2" fmla="*/ 488931 h 490103"/>
              <a:gd name="connsiteX3" fmla="*/ 425513 w 425513"/>
              <a:gd name="connsiteY3" fmla="*/ 235434 h 490103"/>
              <a:gd name="connsiteX0" fmla="*/ 0 w 425513"/>
              <a:gd name="connsiteY0" fmla="*/ 262594 h 488956"/>
              <a:gd name="connsiteX1" fmla="*/ 126749 w 425513"/>
              <a:gd name="connsiteY1" fmla="*/ 44 h 488956"/>
              <a:gd name="connsiteX2" fmla="*/ 307818 w 425513"/>
              <a:gd name="connsiteY2" fmla="*/ 488931 h 488956"/>
              <a:gd name="connsiteX3" fmla="*/ 425513 w 425513"/>
              <a:gd name="connsiteY3" fmla="*/ 235434 h 488956"/>
              <a:gd name="connsiteX0" fmla="*/ 0 w 425513"/>
              <a:gd name="connsiteY0" fmla="*/ 262594 h 488955"/>
              <a:gd name="connsiteX1" fmla="*/ 126749 w 425513"/>
              <a:gd name="connsiteY1" fmla="*/ 44 h 488955"/>
              <a:gd name="connsiteX2" fmla="*/ 307818 w 425513"/>
              <a:gd name="connsiteY2" fmla="*/ 488931 h 488955"/>
              <a:gd name="connsiteX3" fmla="*/ 425513 w 425513"/>
              <a:gd name="connsiteY3" fmla="*/ 235434 h 488955"/>
              <a:gd name="connsiteX0" fmla="*/ 0 w 425513"/>
              <a:gd name="connsiteY0" fmla="*/ 262594 h 488960"/>
              <a:gd name="connsiteX1" fmla="*/ 126749 w 425513"/>
              <a:gd name="connsiteY1" fmla="*/ 44 h 488960"/>
              <a:gd name="connsiteX2" fmla="*/ 307818 w 425513"/>
              <a:gd name="connsiteY2" fmla="*/ 488931 h 488960"/>
              <a:gd name="connsiteX3" fmla="*/ 425513 w 425513"/>
              <a:gd name="connsiteY3" fmla="*/ 235434 h 488960"/>
              <a:gd name="connsiteX0" fmla="*/ 0 w 400204"/>
              <a:gd name="connsiteY0" fmla="*/ 262594 h 494092"/>
              <a:gd name="connsiteX1" fmla="*/ 126749 w 400204"/>
              <a:gd name="connsiteY1" fmla="*/ 44 h 494092"/>
              <a:gd name="connsiteX2" fmla="*/ 307818 w 400204"/>
              <a:gd name="connsiteY2" fmla="*/ 488931 h 494092"/>
              <a:gd name="connsiteX3" fmla="*/ 400204 w 400204"/>
              <a:gd name="connsiteY3" fmla="*/ 232674 h 494092"/>
              <a:gd name="connsiteX0" fmla="*/ 0 w 395459"/>
              <a:gd name="connsiteY0" fmla="*/ 270816 h 502314"/>
              <a:gd name="connsiteX1" fmla="*/ 122004 w 395459"/>
              <a:gd name="connsiteY1" fmla="*/ 8266 h 502314"/>
              <a:gd name="connsiteX2" fmla="*/ 303073 w 395459"/>
              <a:gd name="connsiteY2" fmla="*/ 497153 h 502314"/>
              <a:gd name="connsiteX3" fmla="*/ 395459 w 395459"/>
              <a:gd name="connsiteY3" fmla="*/ 240896 h 502314"/>
              <a:gd name="connsiteX0" fmla="*/ 0 w 395459"/>
              <a:gd name="connsiteY0" fmla="*/ 270816 h 502314"/>
              <a:gd name="connsiteX1" fmla="*/ 122004 w 395459"/>
              <a:gd name="connsiteY1" fmla="*/ 8266 h 502314"/>
              <a:gd name="connsiteX2" fmla="*/ 303073 w 395459"/>
              <a:gd name="connsiteY2" fmla="*/ 497153 h 502314"/>
              <a:gd name="connsiteX3" fmla="*/ 395459 w 395459"/>
              <a:gd name="connsiteY3" fmla="*/ 240896 h 502314"/>
              <a:gd name="connsiteX0" fmla="*/ 0 w 411277"/>
              <a:gd name="connsiteY0" fmla="*/ 270816 h 502314"/>
              <a:gd name="connsiteX1" fmla="*/ 122004 w 411277"/>
              <a:gd name="connsiteY1" fmla="*/ 8266 h 502314"/>
              <a:gd name="connsiteX2" fmla="*/ 303073 w 411277"/>
              <a:gd name="connsiteY2" fmla="*/ 497153 h 502314"/>
              <a:gd name="connsiteX3" fmla="*/ 411277 w 411277"/>
              <a:gd name="connsiteY3" fmla="*/ 240896 h 502314"/>
              <a:gd name="connsiteX0" fmla="*/ 0 w 411277"/>
              <a:gd name="connsiteY0" fmla="*/ 270816 h 502376"/>
              <a:gd name="connsiteX1" fmla="*/ 122004 w 411277"/>
              <a:gd name="connsiteY1" fmla="*/ 8266 h 502376"/>
              <a:gd name="connsiteX2" fmla="*/ 303073 w 411277"/>
              <a:gd name="connsiteY2" fmla="*/ 497153 h 502376"/>
              <a:gd name="connsiteX3" fmla="*/ 411277 w 411277"/>
              <a:gd name="connsiteY3" fmla="*/ 240896 h 50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277" h="502376">
                <a:moveTo>
                  <a:pt x="0" y="270816"/>
                </a:moveTo>
                <a:cubicBezTo>
                  <a:pt x="58753" y="62586"/>
                  <a:pt x="71492" y="-29457"/>
                  <a:pt x="122004" y="8266"/>
                </a:cubicBezTo>
                <a:cubicBezTo>
                  <a:pt x="172516" y="45989"/>
                  <a:pt x="254861" y="458381"/>
                  <a:pt x="303073" y="497153"/>
                </a:cubicBezTo>
                <a:cubicBezTo>
                  <a:pt x="351285" y="535925"/>
                  <a:pt x="393681" y="349717"/>
                  <a:pt x="411277" y="24089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33B587-955F-48D1-5064-F9F15D46D875}"/>
              </a:ext>
            </a:extLst>
          </p:cNvPr>
          <p:cNvCxnSpPr>
            <a:cxnSpLocks/>
          </p:cNvCxnSpPr>
          <p:nvPr/>
        </p:nvCxnSpPr>
        <p:spPr>
          <a:xfrm>
            <a:off x="4406157" y="2038400"/>
            <a:ext cx="3578999" cy="40014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5CEA77F-5447-5A1D-1AF8-547C54221474}"/>
              </a:ext>
            </a:extLst>
          </p:cNvPr>
          <p:cNvSpPr/>
          <p:nvPr/>
        </p:nvSpPr>
        <p:spPr>
          <a:xfrm rot="620626">
            <a:off x="3470054" y="1795551"/>
            <a:ext cx="279774" cy="202047"/>
          </a:xfrm>
          <a:custGeom>
            <a:avLst/>
            <a:gdLst>
              <a:gd name="connsiteX0" fmla="*/ 13939 w 1145622"/>
              <a:gd name="connsiteY0" fmla="*/ 13 h 516795"/>
              <a:gd name="connsiteX1" fmla="*/ 13939 w 1145622"/>
              <a:gd name="connsiteY1" fmla="*/ 126761 h 516795"/>
              <a:gd name="connsiteX2" fmla="*/ 158794 w 1145622"/>
              <a:gd name="connsiteY2" fmla="*/ 516060 h 516795"/>
              <a:gd name="connsiteX3" fmla="*/ 357971 w 1145622"/>
              <a:gd name="connsiteY3" fmla="*/ 18120 h 516795"/>
              <a:gd name="connsiteX4" fmla="*/ 593361 w 1145622"/>
              <a:gd name="connsiteY4" fmla="*/ 507007 h 516795"/>
              <a:gd name="connsiteX5" fmla="*/ 792537 w 1145622"/>
              <a:gd name="connsiteY5" fmla="*/ 13 h 516795"/>
              <a:gd name="connsiteX6" fmla="*/ 973606 w 1145622"/>
              <a:gd name="connsiteY6" fmla="*/ 488900 h 516795"/>
              <a:gd name="connsiteX7" fmla="*/ 1145622 w 1145622"/>
              <a:gd name="connsiteY7" fmla="*/ 18120 h 516795"/>
              <a:gd name="connsiteX0" fmla="*/ 13939 w 1145622"/>
              <a:gd name="connsiteY0" fmla="*/ 4383 h 521165"/>
              <a:gd name="connsiteX1" fmla="*/ 13939 w 1145622"/>
              <a:gd name="connsiteY1" fmla="*/ 131131 h 521165"/>
              <a:gd name="connsiteX2" fmla="*/ 158794 w 1145622"/>
              <a:gd name="connsiteY2" fmla="*/ 520430 h 521165"/>
              <a:gd name="connsiteX3" fmla="*/ 357971 w 1145622"/>
              <a:gd name="connsiteY3" fmla="*/ 22490 h 521165"/>
              <a:gd name="connsiteX4" fmla="*/ 593361 w 1145622"/>
              <a:gd name="connsiteY4" fmla="*/ 511377 h 521165"/>
              <a:gd name="connsiteX5" fmla="*/ 665788 w 1145622"/>
              <a:gd name="connsiteY5" fmla="*/ 266933 h 521165"/>
              <a:gd name="connsiteX6" fmla="*/ 792537 w 1145622"/>
              <a:gd name="connsiteY6" fmla="*/ 4383 h 521165"/>
              <a:gd name="connsiteX7" fmla="*/ 973606 w 1145622"/>
              <a:gd name="connsiteY7" fmla="*/ 493270 h 521165"/>
              <a:gd name="connsiteX8" fmla="*/ 1145622 w 1145622"/>
              <a:gd name="connsiteY8" fmla="*/ 22490 h 521165"/>
              <a:gd name="connsiteX0" fmla="*/ 13939 w 1145622"/>
              <a:gd name="connsiteY0" fmla="*/ 4383 h 521165"/>
              <a:gd name="connsiteX1" fmla="*/ 13939 w 1145622"/>
              <a:gd name="connsiteY1" fmla="*/ 131131 h 521165"/>
              <a:gd name="connsiteX2" fmla="*/ 158794 w 1145622"/>
              <a:gd name="connsiteY2" fmla="*/ 520430 h 521165"/>
              <a:gd name="connsiteX3" fmla="*/ 357971 w 1145622"/>
              <a:gd name="connsiteY3" fmla="*/ 22490 h 521165"/>
              <a:gd name="connsiteX4" fmla="*/ 593361 w 1145622"/>
              <a:gd name="connsiteY4" fmla="*/ 511377 h 521165"/>
              <a:gd name="connsiteX5" fmla="*/ 665788 w 1145622"/>
              <a:gd name="connsiteY5" fmla="*/ 266933 h 521165"/>
              <a:gd name="connsiteX6" fmla="*/ 792537 w 1145622"/>
              <a:gd name="connsiteY6" fmla="*/ 4383 h 521165"/>
              <a:gd name="connsiteX7" fmla="*/ 973606 w 1145622"/>
              <a:gd name="connsiteY7" fmla="*/ 493270 h 521165"/>
              <a:gd name="connsiteX8" fmla="*/ 1091301 w 1145622"/>
              <a:gd name="connsiteY8" fmla="*/ 239773 h 521165"/>
              <a:gd name="connsiteX9" fmla="*/ 1145622 w 1145622"/>
              <a:gd name="connsiteY9" fmla="*/ 22490 h 521165"/>
              <a:gd name="connsiteX0" fmla="*/ 13939 w 1091301"/>
              <a:gd name="connsiteY0" fmla="*/ 4383 h 521165"/>
              <a:gd name="connsiteX1" fmla="*/ 13939 w 1091301"/>
              <a:gd name="connsiteY1" fmla="*/ 131131 h 521165"/>
              <a:gd name="connsiteX2" fmla="*/ 158794 w 1091301"/>
              <a:gd name="connsiteY2" fmla="*/ 520430 h 521165"/>
              <a:gd name="connsiteX3" fmla="*/ 357971 w 1091301"/>
              <a:gd name="connsiteY3" fmla="*/ 22490 h 521165"/>
              <a:gd name="connsiteX4" fmla="*/ 593361 w 1091301"/>
              <a:gd name="connsiteY4" fmla="*/ 511377 h 521165"/>
              <a:gd name="connsiteX5" fmla="*/ 665788 w 1091301"/>
              <a:gd name="connsiteY5" fmla="*/ 266933 h 521165"/>
              <a:gd name="connsiteX6" fmla="*/ 792537 w 1091301"/>
              <a:gd name="connsiteY6" fmla="*/ 4383 h 521165"/>
              <a:gd name="connsiteX7" fmla="*/ 973606 w 1091301"/>
              <a:gd name="connsiteY7" fmla="*/ 493270 h 521165"/>
              <a:gd name="connsiteX8" fmla="*/ 1091301 w 1091301"/>
              <a:gd name="connsiteY8" fmla="*/ 239773 h 521165"/>
              <a:gd name="connsiteX0" fmla="*/ 13939 w 1091301"/>
              <a:gd name="connsiteY0" fmla="*/ 3309 h 520091"/>
              <a:gd name="connsiteX1" fmla="*/ 13939 w 1091301"/>
              <a:gd name="connsiteY1" fmla="*/ 130057 h 520091"/>
              <a:gd name="connsiteX2" fmla="*/ 158794 w 1091301"/>
              <a:gd name="connsiteY2" fmla="*/ 519356 h 520091"/>
              <a:gd name="connsiteX3" fmla="*/ 357971 w 1091301"/>
              <a:gd name="connsiteY3" fmla="*/ 21416 h 520091"/>
              <a:gd name="connsiteX4" fmla="*/ 665788 w 1091301"/>
              <a:gd name="connsiteY4" fmla="*/ 265859 h 520091"/>
              <a:gd name="connsiteX5" fmla="*/ 792537 w 1091301"/>
              <a:gd name="connsiteY5" fmla="*/ 3309 h 520091"/>
              <a:gd name="connsiteX6" fmla="*/ 973606 w 1091301"/>
              <a:gd name="connsiteY6" fmla="*/ 492196 h 520091"/>
              <a:gd name="connsiteX7" fmla="*/ 1091301 w 1091301"/>
              <a:gd name="connsiteY7" fmla="*/ 238699 h 520091"/>
              <a:gd name="connsiteX0" fmla="*/ 13939 w 1091301"/>
              <a:gd name="connsiteY0" fmla="*/ 4410 h 522313"/>
              <a:gd name="connsiteX1" fmla="*/ 13939 w 1091301"/>
              <a:gd name="connsiteY1" fmla="*/ 131158 h 522313"/>
              <a:gd name="connsiteX2" fmla="*/ 158794 w 1091301"/>
              <a:gd name="connsiteY2" fmla="*/ 520457 h 522313"/>
              <a:gd name="connsiteX3" fmla="*/ 665788 w 1091301"/>
              <a:gd name="connsiteY3" fmla="*/ 266960 h 522313"/>
              <a:gd name="connsiteX4" fmla="*/ 792537 w 1091301"/>
              <a:gd name="connsiteY4" fmla="*/ 4410 h 522313"/>
              <a:gd name="connsiteX5" fmla="*/ 973606 w 1091301"/>
              <a:gd name="connsiteY5" fmla="*/ 493297 h 522313"/>
              <a:gd name="connsiteX6" fmla="*/ 1091301 w 1091301"/>
              <a:gd name="connsiteY6" fmla="*/ 239800 h 522313"/>
              <a:gd name="connsiteX0" fmla="*/ 51081 w 1128443"/>
              <a:gd name="connsiteY0" fmla="*/ 3501 h 497140"/>
              <a:gd name="connsiteX1" fmla="*/ 51081 w 1128443"/>
              <a:gd name="connsiteY1" fmla="*/ 130249 h 497140"/>
              <a:gd name="connsiteX2" fmla="*/ 702930 w 1128443"/>
              <a:gd name="connsiteY2" fmla="*/ 266051 h 497140"/>
              <a:gd name="connsiteX3" fmla="*/ 829679 w 1128443"/>
              <a:gd name="connsiteY3" fmla="*/ 3501 h 497140"/>
              <a:gd name="connsiteX4" fmla="*/ 1010748 w 1128443"/>
              <a:gd name="connsiteY4" fmla="*/ 492388 h 497140"/>
              <a:gd name="connsiteX5" fmla="*/ 1128443 w 1128443"/>
              <a:gd name="connsiteY5" fmla="*/ 238891 h 497140"/>
              <a:gd name="connsiteX0" fmla="*/ 0 w 1077362"/>
              <a:gd name="connsiteY0" fmla="*/ 3279 h 496918"/>
              <a:gd name="connsiteX1" fmla="*/ 651849 w 1077362"/>
              <a:gd name="connsiteY1" fmla="*/ 265829 h 496918"/>
              <a:gd name="connsiteX2" fmla="*/ 778598 w 1077362"/>
              <a:gd name="connsiteY2" fmla="*/ 3279 h 496918"/>
              <a:gd name="connsiteX3" fmla="*/ 959667 w 1077362"/>
              <a:gd name="connsiteY3" fmla="*/ 492166 h 496918"/>
              <a:gd name="connsiteX4" fmla="*/ 1077362 w 1077362"/>
              <a:gd name="connsiteY4" fmla="*/ 238669 h 496918"/>
              <a:gd name="connsiteX0" fmla="*/ 0 w 425513"/>
              <a:gd name="connsiteY0" fmla="*/ 265829 h 496918"/>
              <a:gd name="connsiteX1" fmla="*/ 126749 w 425513"/>
              <a:gd name="connsiteY1" fmla="*/ 3279 h 496918"/>
              <a:gd name="connsiteX2" fmla="*/ 307818 w 425513"/>
              <a:gd name="connsiteY2" fmla="*/ 492166 h 496918"/>
              <a:gd name="connsiteX3" fmla="*/ 425513 w 425513"/>
              <a:gd name="connsiteY3" fmla="*/ 238669 h 496918"/>
              <a:gd name="connsiteX0" fmla="*/ 0 w 425513"/>
              <a:gd name="connsiteY0" fmla="*/ 270816 h 501905"/>
              <a:gd name="connsiteX1" fmla="*/ 126749 w 425513"/>
              <a:gd name="connsiteY1" fmla="*/ 8266 h 501905"/>
              <a:gd name="connsiteX2" fmla="*/ 307818 w 425513"/>
              <a:gd name="connsiteY2" fmla="*/ 497153 h 501905"/>
              <a:gd name="connsiteX3" fmla="*/ 425513 w 425513"/>
              <a:gd name="connsiteY3" fmla="*/ 243656 h 501905"/>
              <a:gd name="connsiteX0" fmla="*/ 0 w 425513"/>
              <a:gd name="connsiteY0" fmla="*/ 262594 h 493683"/>
              <a:gd name="connsiteX1" fmla="*/ 126749 w 425513"/>
              <a:gd name="connsiteY1" fmla="*/ 44 h 493683"/>
              <a:gd name="connsiteX2" fmla="*/ 307818 w 425513"/>
              <a:gd name="connsiteY2" fmla="*/ 488931 h 493683"/>
              <a:gd name="connsiteX3" fmla="*/ 425513 w 425513"/>
              <a:gd name="connsiteY3" fmla="*/ 235434 h 493683"/>
              <a:gd name="connsiteX0" fmla="*/ 0 w 425513"/>
              <a:gd name="connsiteY0" fmla="*/ 262594 h 488931"/>
              <a:gd name="connsiteX1" fmla="*/ 126749 w 425513"/>
              <a:gd name="connsiteY1" fmla="*/ 44 h 488931"/>
              <a:gd name="connsiteX2" fmla="*/ 307818 w 425513"/>
              <a:gd name="connsiteY2" fmla="*/ 488931 h 488931"/>
              <a:gd name="connsiteX3" fmla="*/ 425513 w 425513"/>
              <a:gd name="connsiteY3" fmla="*/ 235434 h 488931"/>
              <a:gd name="connsiteX0" fmla="*/ 0 w 425513"/>
              <a:gd name="connsiteY0" fmla="*/ 262594 h 490103"/>
              <a:gd name="connsiteX1" fmla="*/ 126749 w 425513"/>
              <a:gd name="connsiteY1" fmla="*/ 44 h 490103"/>
              <a:gd name="connsiteX2" fmla="*/ 307818 w 425513"/>
              <a:gd name="connsiteY2" fmla="*/ 488931 h 490103"/>
              <a:gd name="connsiteX3" fmla="*/ 425513 w 425513"/>
              <a:gd name="connsiteY3" fmla="*/ 235434 h 490103"/>
              <a:gd name="connsiteX0" fmla="*/ 0 w 425513"/>
              <a:gd name="connsiteY0" fmla="*/ 262594 h 488956"/>
              <a:gd name="connsiteX1" fmla="*/ 126749 w 425513"/>
              <a:gd name="connsiteY1" fmla="*/ 44 h 488956"/>
              <a:gd name="connsiteX2" fmla="*/ 307818 w 425513"/>
              <a:gd name="connsiteY2" fmla="*/ 488931 h 488956"/>
              <a:gd name="connsiteX3" fmla="*/ 425513 w 425513"/>
              <a:gd name="connsiteY3" fmla="*/ 235434 h 488956"/>
              <a:gd name="connsiteX0" fmla="*/ 0 w 425513"/>
              <a:gd name="connsiteY0" fmla="*/ 262594 h 488955"/>
              <a:gd name="connsiteX1" fmla="*/ 126749 w 425513"/>
              <a:gd name="connsiteY1" fmla="*/ 44 h 488955"/>
              <a:gd name="connsiteX2" fmla="*/ 307818 w 425513"/>
              <a:gd name="connsiteY2" fmla="*/ 488931 h 488955"/>
              <a:gd name="connsiteX3" fmla="*/ 425513 w 425513"/>
              <a:gd name="connsiteY3" fmla="*/ 235434 h 488955"/>
              <a:gd name="connsiteX0" fmla="*/ 0 w 425513"/>
              <a:gd name="connsiteY0" fmla="*/ 262594 h 488960"/>
              <a:gd name="connsiteX1" fmla="*/ 126749 w 425513"/>
              <a:gd name="connsiteY1" fmla="*/ 44 h 488960"/>
              <a:gd name="connsiteX2" fmla="*/ 307818 w 425513"/>
              <a:gd name="connsiteY2" fmla="*/ 488931 h 488960"/>
              <a:gd name="connsiteX3" fmla="*/ 425513 w 425513"/>
              <a:gd name="connsiteY3" fmla="*/ 235434 h 488960"/>
              <a:gd name="connsiteX0" fmla="*/ 0 w 400204"/>
              <a:gd name="connsiteY0" fmla="*/ 262594 h 494092"/>
              <a:gd name="connsiteX1" fmla="*/ 126749 w 400204"/>
              <a:gd name="connsiteY1" fmla="*/ 44 h 494092"/>
              <a:gd name="connsiteX2" fmla="*/ 307818 w 400204"/>
              <a:gd name="connsiteY2" fmla="*/ 488931 h 494092"/>
              <a:gd name="connsiteX3" fmla="*/ 400204 w 400204"/>
              <a:gd name="connsiteY3" fmla="*/ 232674 h 494092"/>
              <a:gd name="connsiteX0" fmla="*/ 0 w 395459"/>
              <a:gd name="connsiteY0" fmla="*/ 270816 h 502314"/>
              <a:gd name="connsiteX1" fmla="*/ 122004 w 395459"/>
              <a:gd name="connsiteY1" fmla="*/ 8266 h 502314"/>
              <a:gd name="connsiteX2" fmla="*/ 303073 w 395459"/>
              <a:gd name="connsiteY2" fmla="*/ 497153 h 502314"/>
              <a:gd name="connsiteX3" fmla="*/ 395459 w 395459"/>
              <a:gd name="connsiteY3" fmla="*/ 240896 h 502314"/>
              <a:gd name="connsiteX0" fmla="*/ 0 w 395459"/>
              <a:gd name="connsiteY0" fmla="*/ 270816 h 502314"/>
              <a:gd name="connsiteX1" fmla="*/ 122004 w 395459"/>
              <a:gd name="connsiteY1" fmla="*/ 8266 h 502314"/>
              <a:gd name="connsiteX2" fmla="*/ 303073 w 395459"/>
              <a:gd name="connsiteY2" fmla="*/ 497153 h 502314"/>
              <a:gd name="connsiteX3" fmla="*/ 395459 w 395459"/>
              <a:gd name="connsiteY3" fmla="*/ 240896 h 502314"/>
              <a:gd name="connsiteX0" fmla="*/ 0 w 411277"/>
              <a:gd name="connsiteY0" fmla="*/ 270816 h 502314"/>
              <a:gd name="connsiteX1" fmla="*/ 122004 w 411277"/>
              <a:gd name="connsiteY1" fmla="*/ 8266 h 502314"/>
              <a:gd name="connsiteX2" fmla="*/ 303073 w 411277"/>
              <a:gd name="connsiteY2" fmla="*/ 497153 h 502314"/>
              <a:gd name="connsiteX3" fmla="*/ 411277 w 411277"/>
              <a:gd name="connsiteY3" fmla="*/ 240896 h 502314"/>
              <a:gd name="connsiteX0" fmla="*/ 0 w 411277"/>
              <a:gd name="connsiteY0" fmla="*/ 270816 h 502376"/>
              <a:gd name="connsiteX1" fmla="*/ 122004 w 411277"/>
              <a:gd name="connsiteY1" fmla="*/ 8266 h 502376"/>
              <a:gd name="connsiteX2" fmla="*/ 303073 w 411277"/>
              <a:gd name="connsiteY2" fmla="*/ 497153 h 502376"/>
              <a:gd name="connsiteX3" fmla="*/ 411277 w 411277"/>
              <a:gd name="connsiteY3" fmla="*/ 240896 h 50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277" h="502376">
                <a:moveTo>
                  <a:pt x="0" y="270816"/>
                </a:moveTo>
                <a:cubicBezTo>
                  <a:pt x="58753" y="62586"/>
                  <a:pt x="71492" y="-29457"/>
                  <a:pt x="122004" y="8266"/>
                </a:cubicBezTo>
                <a:cubicBezTo>
                  <a:pt x="172516" y="45989"/>
                  <a:pt x="254861" y="458381"/>
                  <a:pt x="303073" y="497153"/>
                </a:cubicBezTo>
                <a:cubicBezTo>
                  <a:pt x="351285" y="535925"/>
                  <a:pt x="393681" y="349717"/>
                  <a:pt x="411277" y="24089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44C5603-2073-714E-5D21-C8845FDC13E1}"/>
              </a:ext>
            </a:extLst>
          </p:cNvPr>
          <p:cNvSpPr/>
          <p:nvPr/>
        </p:nvSpPr>
        <p:spPr>
          <a:xfrm rot="620626">
            <a:off x="6497968" y="1625050"/>
            <a:ext cx="279774" cy="202047"/>
          </a:xfrm>
          <a:custGeom>
            <a:avLst/>
            <a:gdLst>
              <a:gd name="connsiteX0" fmla="*/ 13939 w 1145622"/>
              <a:gd name="connsiteY0" fmla="*/ 13 h 516795"/>
              <a:gd name="connsiteX1" fmla="*/ 13939 w 1145622"/>
              <a:gd name="connsiteY1" fmla="*/ 126761 h 516795"/>
              <a:gd name="connsiteX2" fmla="*/ 158794 w 1145622"/>
              <a:gd name="connsiteY2" fmla="*/ 516060 h 516795"/>
              <a:gd name="connsiteX3" fmla="*/ 357971 w 1145622"/>
              <a:gd name="connsiteY3" fmla="*/ 18120 h 516795"/>
              <a:gd name="connsiteX4" fmla="*/ 593361 w 1145622"/>
              <a:gd name="connsiteY4" fmla="*/ 507007 h 516795"/>
              <a:gd name="connsiteX5" fmla="*/ 792537 w 1145622"/>
              <a:gd name="connsiteY5" fmla="*/ 13 h 516795"/>
              <a:gd name="connsiteX6" fmla="*/ 973606 w 1145622"/>
              <a:gd name="connsiteY6" fmla="*/ 488900 h 516795"/>
              <a:gd name="connsiteX7" fmla="*/ 1145622 w 1145622"/>
              <a:gd name="connsiteY7" fmla="*/ 18120 h 516795"/>
              <a:gd name="connsiteX0" fmla="*/ 13939 w 1145622"/>
              <a:gd name="connsiteY0" fmla="*/ 4383 h 521165"/>
              <a:gd name="connsiteX1" fmla="*/ 13939 w 1145622"/>
              <a:gd name="connsiteY1" fmla="*/ 131131 h 521165"/>
              <a:gd name="connsiteX2" fmla="*/ 158794 w 1145622"/>
              <a:gd name="connsiteY2" fmla="*/ 520430 h 521165"/>
              <a:gd name="connsiteX3" fmla="*/ 357971 w 1145622"/>
              <a:gd name="connsiteY3" fmla="*/ 22490 h 521165"/>
              <a:gd name="connsiteX4" fmla="*/ 593361 w 1145622"/>
              <a:gd name="connsiteY4" fmla="*/ 511377 h 521165"/>
              <a:gd name="connsiteX5" fmla="*/ 665788 w 1145622"/>
              <a:gd name="connsiteY5" fmla="*/ 266933 h 521165"/>
              <a:gd name="connsiteX6" fmla="*/ 792537 w 1145622"/>
              <a:gd name="connsiteY6" fmla="*/ 4383 h 521165"/>
              <a:gd name="connsiteX7" fmla="*/ 973606 w 1145622"/>
              <a:gd name="connsiteY7" fmla="*/ 493270 h 521165"/>
              <a:gd name="connsiteX8" fmla="*/ 1145622 w 1145622"/>
              <a:gd name="connsiteY8" fmla="*/ 22490 h 521165"/>
              <a:gd name="connsiteX0" fmla="*/ 13939 w 1145622"/>
              <a:gd name="connsiteY0" fmla="*/ 4383 h 521165"/>
              <a:gd name="connsiteX1" fmla="*/ 13939 w 1145622"/>
              <a:gd name="connsiteY1" fmla="*/ 131131 h 521165"/>
              <a:gd name="connsiteX2" fmla="*/ 158794 w 1145622"/>
              <a:gd name="connsiteY2" fmla="*/ 520430 h 521165"/>
              <a:gd name="connsiteX3" fmla="*/ 357971 w 1145622"/>
              <a:gd name="connsiteY3" fmla="*/ 22490 h 521165"/>
              <a:gd name="connsiteX4" fmla="*/ 593361 w 1145622"/>
              <a:gd name="connsiteY4" fmla="*/ 511377 h 521165"/>
              <a:gd name="connsiteX5" fmla="*/ 665788 w 1145622"/>
              <a:gd name="connsiteY5" fmla="*/ 266933 h 521165"/>
              <a:gd name="connsiteX6" fmla="*/ 792537 w 1145622"/>
              <a:gd name="connsiteY6" fmla="*/ 4383 h 521165"/>
              <a:gd name="connsiteX7" fmla="*/ 973606 w 1145622"/>
              <a:gd name="connsiteY7" fmla="*/ 493270 h 521165"/>
              <a:gd name="connsiteX8" fmla="*/ 1091301 w 1145622"/>
              <a:gd name="connsiteY8" fmla="*/ 239773 h 521165"/>
              <a:gd name="connsiteX9" fmla="*/ 1145622 w 1145622"/>
              <a:gd name="connsiteY9" fmla="*/ 22490 h 521165"/>
              <a:gd name="connsiteX0" fmla="*/ 13939 w 1091301"/>
              <a:gd name="connsiteY0" fmla="*/ 4383 h 521165"/>
              <a:gd name="connsiteX1" fmla="*/ 13939 w 1091301"/>
              <a:gd name="connsiteY1" fmla="*/ 131131 h 521165"/>
              <a:gd name="connsiteX2" fmla="*/ 158794 w 1091301"/>
              <a:gd name="connsiteY2" fmla="*/ 520430 h 521165"/>
              <a:gd name="connsiteX3" fmla="*/ 357971 w 1091301"/>
              <a:gd name="connsiteY3" fmla="*/ 22490 h 521165"/>
              <a:gd name="connsiteX4" fmla="*/ 593361 w 1091301"/>
              <a:gd name="connsiteY4" fmla="*/ 511377 h 521165"/>
              <a:gd name="connsiteX5" fmla="*/ 665788 w 1091301"/>
              <a:gd name="connsiteY5" fmla="*/ 266933 h 521165"/>
              <a:gd name="connsiteX6" fmla="*/ 792537 w 1091301"/>
              <a:gd name="connsiteY6" fmla="*/ 4383 h 521165"/>
              <a:gd name="connsiteX7" fmla="*/ 973606 w 1091301"/>
              <a:gd name="connsiteY7" fmla="*/ 493270 h 521165"/>
              <a:gd name="connsiteX8" fmla="*/ 1091301 w 1091301"/>
              <a:gd name="connsiteY8" fmla="*/ 239773 h 521165"/>
              <a:gd name="connsiteX0" fmla="*/ 13939 w 1091301"/>
              <a:gd name="connsiteY0" fmla="*/ 3309 h 520091"/>
              <a:gd name="connsiteX1" fmla="*/ 13939 w 1091301"/>
              <a:gd name="connsiteY1" fmla="*/ 130057 h 520091"/>
              <a:gd name="connsiteX2" fmla="*/ 158794 w 1091301"/>
              <a:gd name="connsiteY2" fmla="*/ 519356 h 520091"/>
              <a:gd name="connsiteX3" fmla="*/ 357971 w 1091301"/>
              <a:gd name="connsiteY3" fmla="*/ 21416 h 520091"/>
              <a:gd name="connsiteX4" fmla="*/ 665788 w 1091301"/>
              <a:gd name="connsiteY4" fmla="*/ 265859 h 520091"/>
              <a:gd name="connsiteX5" fmla="*/ 792537 w 1091301"/>
              <a:gd name="connsiteY5" fmla="*/ 3309 h 520091"/>
              <a:gd name="connsiteX6" fmla="*/ 973606 w 1091301"/>
              <a:gd name="connsiteY6" fmla="*/ 492196 h 520091"/>
              <a:gd name="connsiteX7" fmla="*/ 1091301 w 1091301"/>
              <a:gd name="connsiteY7" fmla="*/ 238699 h 520091"/>
              <a:gd name="connsiteX0" fmla="*/ 13939 w 1091301"/>
              <a:gd name="connsiteY0" fmla="*/ 4410 h 522313"/>
              <a:gd name="connsiteX1" fmla="*/ 13939 w 1091301"/>
              <a:gd name="connsiteY1" fmla="*/ 131158 h 522313"/>
              <a:gd name="connsiteX2" fmla="*/ 158794 w 1091301"/>
              <a:gd name="connsiteY2" fmla="*/ 520457 h 522313"/>
              <a:gd name="connsiteX3" fmla="*/ 665788 w 1091301"/>
              <a:gd name="connsiteY3" fmla="*/ 266960 h 522313"/>
              <a:gd name="connsiteX4" fmla="*/ 792537 w 1091301"/>
              <a:gd name="connsiteY4" fmla="*/ 4410 h 522313"/>
              <a:gd name="connsiteX5" fmla="*/ 973606 w 1091301"/>
              <a:gd name="connsiteY5" fmla="*/ 493297 h 522313"/>
              <a:gd name="connsiteX6" fmla="*/ 1091301 w 1091301"/>
              <a:gd name="connsiteY6" fmla="*/ 239800 h 522313"/>
              <a:gd name="connsiteX0" fmla="*/ 51081 w 1128443"/>
              <a:gd name="connsiteY0" fmla="*/ 3501 h 497140"/>
              <a:gd name="connsiteX1" fmla="*/ 51081 w 1128443"/>
              <a:gd name="connsiteY1" fmla="*/ 130249 h 497140"/>
              <a:gd name="connsiteX2" fmla="*/ 702930 w 1128443"/>
              <a:gd name="connsiteY2" fmla="*/ 266051 h 497140"/>
              <a:gd name="connsiteX3" fmla="*/ 829679 w 1128443"/>
              <a:gd name="connsiteY3" fmla="*/ 3501 h 497140"/>
              <a:gd name="connsiteX4" fmla="*/ 1010748 w 1128443"/>
              <a:gd name="connsiteY4" fmla="*/ 492388 h 497140"/>
              <a:gd name="connsiteX5" fmla="*/ 1128443 w 1128443"/>
              <a:gd name="connsiteY5" fmla="*/ 238891 h 497140"/>
              <a:gd name="connsiteX0" fmla="*/ 0 w 1077362"/>
              <a:gd name="connsiteY0" fmla="*/ 3279 h 496918"/>
              <a:gd name="connsiteX1" fmla="*/ 651849 w 1077362"/>
              <a:gd name="connsiteY1" fmla="*/ 265829 h 496918"/>
              <a:gd name="connsiteX2" fmla="*/ 778598 w 1077362"/>
              <a:gd name="connsiteY2" fmla="*/ 3279 h 496918"/>
              <a:gd name="connsiteX3" fmla="*/ 959667 w 1077362"/>
              <a:gd name="connsiteY3" fmla="*/ 492166 h 496918"/>
              <a:gd name="connsiteX4" fmla="*/ 1077362 w 1077362"/>
              <a:gd name="connsiteY4" fmla="*/ 238669 h 496918"/>
              <a:gd name="connsiteX0" fmla="*/ 0 w 425513"/>
              <a:gd name="connsiteY0" fmla="*/ 265829 h 496918"/>
              <a:gd name="connsiteX1" fmla="*/ 126749 w 425513"/>
              <a:gd name="connsiteY1" fmla="*/ 3279 h 496918"/>
              <a:gd name="connsiteX2" fmla="*/ 307818 w 425513"/>
              <a:gd name="connsiteY2" fmla="*/ 492166 h 496918"/>
              <a:gd name="connsiteX3" fmla="*/ 425513 w 425513"/>
              <a:gd name="connsiteY3" fmla="*/ 238669 h 496918"/>
              <a:gd name="connsiteX0" fmla="*/ 0 w 425513"/>
              <a:gd name="connsiteY0" fmla="*/ 270816 h 501905"/>
              <a:gd name="connsiteX1" fmla="*/ 126749 w 425513"/>
              <a:gd name="connsiteY1" fmla="*/ 8266 h 501905"/>
              <a:gd name="connsiteX2" fmla="*/ 307818 w 425513"/>
              <a:gd name="connsiteY2" fmla="*/ 497153 h 501905"/>
              <a:gd name="connsiteX3" fmla="*/ 425513 w 425513"/>
              <a:gd name="connsiteY3" fmla="*/ 243656 h 501905"/>
              <a:gd name="connsiteX0" fmla="*/ 0 w 425513"/>
              <a:gd name="connsiteY0" fmla="*/ 262594 h 493683"/>
              <a:gd name="connsiteX1" fmla="*/ 126749 w 425513"/>
              <a:gd name="connsiteY1" fmla="*/ 44 h 493683"/>
              <a:gd name="connsiteX2" fmla="*/ 307818 w 425513"/>
              <a:gd name="connsiteY2" fmla="*/ 488931 h 493683"/>
              <a:gd name="connsiteX3" fmla="*/ 425513 w 425513"/>
              <a:gd name="connsiteY3" fmla="*/ 235434 h 493683"/>
              <a:gd name="connsiteX0" fmla="*/ 0 w 425513"/>
              <a:gd name="connsiteY0" fmla="*/ 262594 h 488931"/>
              <a:gd name="connsiteX1" fmla="*/ 126749 w 425513"/>
              <a:gd name="connsiteY1" fmla="*/ 44 h 488931"/>
              <a:gd name="connsiteX2" fmla="*/ 307818 w 425513"/>
              <a:gd name="connsiteY2" fmla="*/ 488931 h 488931"/>
              <a:gd name="connsiteX3" fmla="*/ 425513 w 425513"/>
              <a:gd name="connsiteY3" fmla="*/ 235434 h 488931"/>
              <a:gd name="connsiteX0" fmla="*/ 0 w 425513"/>
              <a:gd name="connsiteY0" fmla="*/ 262594 h 490103"/>
              <a:gd name="connsiteX1" fmla="*/ 126749 w 425513"/>
              <a:gd name="connsiteY1" fmla="*/ 44 h 490103"/>
              <a:gd name="connsiteX2" fmla="*/ 307818 w 425513"/>
              <a:gd name="connsiteY2" fmla="*/ 488931 h 490103"/>
              <a:gd name="connsiteX3" fmla="*/ 425513 w 425513"/>
              <a:gd name="connsiteY3" fmla="*/ 235434 h 490103"/>
              <a:gd name="connsiteX0" fmla="*/ 0 w 425513"/>
              <a:gd name="connsiteY0" fmla="*/ 262594 h 488956"/>
              <a:gd name="connsiteX1" fmla="*/ 126749 w 425513"/>
              <a:gd name="connsiteY1" fmla="*/ 44 h 488956"/>
              <a:gd name="connsiteX2" fmla="*/ 307818 w 425513"/>
              <a:gd name="connsiteY2" fmla="*/ 488931 h 488956"/>
              <a:gd name="connsiteX3" fmla="*/ 425513 w 425513"/>
              <a:gd name="connsiteY3" fmla="*/ 235434 h 488956"/>
              <a:gd name="connsiteX0" fmla="*/ 0 w 425513"/>
              <a:gd name="connsiteY0" fmla="*/ 262594 h 488955"/>
              <a:gd name="connsiteX1" fmla="*/ 126749 w 425513"/>
              <a:gd name="connsiteY1" fmla="*/ 44 h 488955"/>
              <a:gd name="connsiteX2" fmla="*/ 307818 w 425513"/>
              <a:gd name="connsiteY2" fmla="*/ 488931 h 488955"/>
              <a:gd name="connsiteX3" fmla="*/ 425513 w 425513"/>
              <a:gd name="connsiteY3" fmla="*/ 235434 h 488955"/>
              <a:gd name="connsiteX0" fmla="*/ 0 w 425513"/>
              <a:gd name="connsiteY0" fmla="*/ 262594 h 488960"/>
              <a:gd name="connsiteX1" fmla="*/ 126749 w 425513"/>
              <a:gd name="connsiteY1" fmla="*/ 44 h 488960"/>
              <a:gd name="connsiteX2" fmla="*/ 307818 w 425513"/>
              <a:gd name="connsiteY2" fmla="*/ 488931 h 488960"/>
              <a:gd name="connsiteX3" fmla="*/ 425513 w 425513"/>
              <a:gd name="connsiteY3" fmla="*/ 235434 h 488960"/>
              <a:gd name="connsiteX0" fmla="*/ 0 w 400204"/>
              <a:gd name="connsiteY0" fmla="*/ 262594 h 494092"/>
              <a:gd name="connsiteX1" fmla="*/ 126749 w 400204"/>
              <a:gd name="connsiteY1" fmla="*/ 44 h 494092"/>
              <a:gd name="connsiteX2" fmla="*/ 307818 w 400204"/>
              <a:gd name="connsiteY2" fmla="*/ 488931 h 494092"/>
              <a:gd name="connsiteX3" fmla="*/ 400204 w 400204"/>
              <a:gd name="connsiteY3" fmla="*/ 232674 h 494092"/>
              <a:gd name="connsiteX0" fmla="*/ 0 w 395459"/>
              <a:gd name="connsiteY0" fmla="*/ 270816 h 502314"/>
              <a:gd name="connsiteX1" fmla="*/ 122004 w 395459"/>
              <a:gd name="connsiteY1" fmla="*/ 8266 h 502314"/>
              <a:gd name="connsiteX2" fmla="*/ 303073 w 395459"/>
              <a:gd name="connsiteY2" fmla="*/ 497153 h 502314"/>
              <a:gd name="connsiteX3" fmla="*/ 395459 w 395459"/>
              <a:gd name="connsiteY3" fmla="*/ 240896 h 502314"/>
              <a:gd name="connsiteX0" fmla="*/ 0 w 395459"/>
              <a:gd name="connsiteY0" fmla="*/ 270816 h 502314"/>
              <a:gd name="connsiteX1" fmla="*/ 122004 w 395459"/>
              <a:gd name="connsiteY1" fmla="*/ 8266 h 502314"/>
              <a:gd name="connsiteX2" fmla="*/ 303073 w 395459"/>
              <a:gd name="connsiteY2" fmla="*/ 497153 h 502314"/>
              <a:gd name="connsiteX3" fmla="*/ 395459 w 395459"/>
              <a:gd name="connsiteY3" fmla="*/ 240896 h 502314"/>
              <a:gd name="connsiteX0" fmla="*/ 0 w 411277"/>
              <a:gd name="connsiteY0" fmla="*/ 270816 h 502314"/>
              <a:gd name="connsiteX1" fmla="*/ 122004 w 411277"/>
              <a:gd name="connsiteY1" fmla="*/ 8266 h 502314"/>
              <a:gd name="connsiteX2" fmla="*/ 303073 w 411277"/>
              <a:gd name="connsiteY2" fmla="*/ 497153 h 502314"/>
              <a:gd name="connsiteX3" fmla="*/ 411277 w 411277"/>
              <a:gd name="connsiteY3" fmla="*/ 240896 h 502314"/>
              <a:gd name="connsiteX0" fmla="*/ 0 w 411277"/>
              <a:gd name="connsiteY0" fmla="*/ 270816 h 502376"/>
              <a:gd name="connsiteX1" fmla="*/ 122004 w 411277"/>
              <a:gd name="connsiteY1" fmla="*/ 8266 h 502376"/>
              <a:gd name="connsiteX2" fmla="*/ 303073 w 411277"/>
              <a:gd name="connsiteY2" fmla="*/ 497153 h 502376"/>
              <a:gd name="connsiteX3" fmla="*/ 411277 w 411277"/>
              <a:gd name="connsiteY3" fmla="*/ 240896 h 50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277" h="502376">
                <a:moveTo>
                  <a:pt x="0" y="270816"/>
                </a:moveTo>
                <a:cubicBezTo>
                  <a:pt x="58753" y="62586"/>
                  <a:pt x="71492" y="-29457"/>
                  <a:pt x="122004" y="8266"/>
                </a:cubicBezTo>
                <a:cubicBezTo>
                  <a:pt x="172516" y="45989"/>
                  <a:pt x="254861" y="458381"/>
                  <a:pt x="303073" y="497153"/>
                </a:cubicBezTo>
                <a:cubicBezTo>
                  <a:pt x="351285" y="535925"/>
                  <a:pt x="393681" y="349717"/>
                  <a:pt x="411277" y="24089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D2C-0003-4F9E-FAB4-0E0D5BB31841}"/>
              </a:ext>
            </a:extLst>
          </p:cNvPr>
          <p:cNvSpPr/>
          <p:nvPr/>
        </p:nvSpPr>
        <p:spPr>
          <a:xfrm>
            <a:off x="1683508" y="3831047"/>
            <a:ext cx="8138160" cy="284225"/>
          </a:xfrm>
          <a:prstGeom prst="rect">
            <a:avLst/>
          </a:prstGeom>
          <a:solidFill>
            <a:srgbClr val="9845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942715-EC2D-84A3-BCC4-207CF65BD8FC}"/>
              </a:ext>
            </a:extLst>
          </p:cNvPr>
          <p:cNvSpPr/>
          <p:nvPr/>
        </p:nvSpPr>
        <p:spPr>
          <a:xfrm>
            <a:off x="1683508" y="4110652"/>
            <a:ext cx="8138160" cy="284225"/>
          </a:xfrm>
          <a:prstGeom prst="rect">
            <a:avLst/>
          </a:prstGeom>
          <a:solidFill>
            <a:srgbClr val="9845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5CF438-0850-1DAF-EFE1-CF21EC9F7AE2}"/>
              </a:ext>
            </a:extLst>
          </p:cNvPr>
          <p:cNvSpPr/>
          <p:nvPr/>
        </p:nvSpPr>
        <p:spPr>
          <a:xfrm>
            <a:off x="1683508" y="4390256"/>
            <a:ext cx="8138160" cy="638725"/>
          </a:xfrm>
          <a:prstGeom prst="rect">
            <a:avLst/>
          </a:prstGeom>
          <a:solidFill>
            <a:srgbClr val="9845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4B91A8-A4F8-B7BE-FF68-7CCF81630E3B}"/>
              </a:ext>
            </a:extLst>
          </p:cNvPr>
          <p:cNvCxnSpPr>
            <a:cxnSpLocks/>
          </p:cNvCxnSpPr>
          <p:nvPr/>
        </p:nvCxnSpPr>
        <p:spPr>
          <a:xfrm flipV="1">
            <a:off x="1683508" y="3831047"/>
            <a:ext cx="81381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6121AE-F815-22B4-F270-175A73C9FAC7}"/>
              </a:ext>
            </a:extLst>
          </p:cNvPr>
          <p:cNvCxnSpPr>
            <a:cxnSpLocks/>
          </p:cNvCxnSpPr>
          <p:nvPr/>
        </p:nvCxnSpPr>
        <p:spPr>
          <a:xfrm flipV="1">
            <a:off x="4429740" y="3840953"/>
            <a:ext cx="1280160" cy="274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CF40D34-9C7C-F246-95E3-E2070DF84438}"/>
              </a:ext>
            </a:extLst>
          </p:cNvPr>
          <p:cNvCxnSpPr>
            <a:cxnSpLocks/>
          </p:cNvCxnSpPr>
          <p:nvPr/>
        </p:nvCxnSpPr>
        <p:spPr>
          <a:xfrm>
            <a:off x="5729400" y="3831900"/>
            <a:ext cx="149526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B480C1-3669-DB25-E59A-04BBD3CE2D6A}"/>
              </a:ext>
            </a:extLst>
          </p:cNvPr>
          <p:cNvCxnSpPr>
            <a:cxnSpLocks/>
          </p:cNvCxnSpPr>
          <p:nvPr/>
        </p:nvCxnSpPr>
        <p:spPr>
          <a:xfrm flipV="1">
            <a:off x="5719672" y="3850097"/>
            <a:ext cx="0" cy="833628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C94A423-57F7-ACDB-F68B-6A5BCC20AFA1}"/>
              </a:ext>
            </a:extLst>
          </p:cNvPr>
          <p:cNvCxnSpPr>
            <a:cxnSpLocks/>
          </p:cNvCxnSpPr>
          <p:nvPr/>
        </p:nvCxnSpPr>
        <p:spPr>
          <a:xfrm>
            <a:off x="2457142" y="3831047"/>
            <a:ext cx="1949015" cy="28836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0DE48D-F67E-7035-9A38-D1FA7801D5F2}"/>
              </a:ext>
            </a:extLst>
          </p:cNvPr>
          <p:cNvCxnSpPr>
            <a:cxnSpLocks/>
          </p:cNvCxnSpPr>
          <p:nvPr/>
        </p:nvCxnSpPr>
        <p:spPr>
          <a:xfrm>
            <a:off x="4406157" y="4140042"/>
            <a:ext cx="3578999" cy="40014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6DE73A9-6CF1-4DD6-554C-8229E6A962BF}"/>
              </a:ext>
            </a:extLst>
          </p:cNvPr>
          <p:cNvSpPr/>
          <p:nvPr/>
        </p:nvSpPr>
        <p:spPr>
          <a:xfrm rot="464413">
            <a:off x="3691309" y="4127951"/>
            <a:ext cx="3290030" cy="197416"/>
          </a:xfrm>
          <a:custGeom>
            <a:avLst/>
            <a:gdLst>
              <a:gd name="connsiteX0" fmla="*/ 13939 w 1145622"/>
              <a:gd name="connsiteY0" fmla="*/ 13 h 516795"/>
              <a:gd name="connsiteX1" fmla="*/ 13939 w 1145622"/>
              <a:gd name="connsiteY1" fmla="*/ 126761 h 516795"/>
              <a:gd name="connsiteX2" fmla="*/ 158794 w 1145622"/>
              <a:gd name="connsiteY2" fmla="*/ 516060 h 516795"/>
              <a:gd name="connsiteX3" fmla="*/ 357971 w 1145622"/>
              <a:gd name="connsiteY3" fmla="*/ 18120 h 516795"/>
              <a:gd name="connsiteX4" fmla="*/ 593361 w 1145622"/>
              <a:gd name="connsiteY4" fmla="*/ 507007 h 516795"/>
              <a:gd name="connsiteX5" fmla="*/ 792537 w 1145622"/>
              <a:gd name="connsiteY5" fmla="*/ 13 h 516795"/>
              <a:gd name="connsiteX6" fmla="*/ 973606 w 1145622"/>
              <a:gd name="connsiteY6" fmla="*/ 488900 h 516795"/>
              <a:gd name="connsiteX7" fmla="*/ 1145622 w 1145622"/>
              <a:gd name="connsiteY7" fmla="*/ 18120 h 516795"/>
              <a:gd name="connsiteX0" fmla="*/ 13939 w 1145622"/>
              <a:gd name="connsiteY0" fmla="*/ 4383 h 521165"/>
              <a:gd name="connsiteX1" fmla="*/ 13939 w 1145622"/>
              <a:gd name="connsiteY1" fmla="*/ 131131 h 521165"/>
              <a:gd name="connsiteX2" fmla="*/ 158794 w 1145622"/>
              <a:gd name="connsiteY2" fmla="*/ 520430 h 521165"/>
              <a:gd name="connsiteX3" fmla="*/ 357971 w 1145622"/>
              <a:gd name="connsiteY3" fmla="*/ 22490 h 521165"/>
              <a:gd name="connsiteX4" fmla="*/ 593361 w 1145622"/>
              <a:gd name="connsiteY4" fmla="*/ 511377 h 521165"/>
              <a:gd name="connsiteX5" fmla="*/ 665788 w 1145622"/>
              <a:gd name="connsiteY5" fmla="*/ 266933 h 521165"/>
              <a:gd name="connsiteX6" fmla="*/ 792537 w 1145622"/>
              <a:gd name="connsiteY6" fmla="*/ 4383 h 521165"/>
              <a:gd name="connsiteX7" fmla="*/ 973606 w 1145622"/>
              <a:gd name="connsiteY7" fmla="*/ 493270 h 521165"/>
              <a:gd name="connsiteX8" fmla="*/ 1145622 w 1145622"/>
              <a:gd name="connsiteY8" fmla="*/ 22490 h 521165"/>
              <a:gd name="connsiteX0" fmla="*/ 13939 w 1145622"/>
              <a:gd name="connsiteY0" fmla="*/ 4383 h 521165"/>
              <a:gd name="connsiteX1" fmla="*/ 13939 w 1145622"/>
              <a:gd name="connsiteY1" fmla="*/ 131131 h 521165"/>
              <a:gd name="connsiteX2" fmla="*/ 158794 w 1145622"/>
              <a:gd name="connsiteY2" fmla="*/ 520430 h 521165"/>
              <a:gd name="connsiteX3" fmla="*/ 357971 w 1145622"/>
              <a:gd name="connsiteY3" fmla="*/ 22490 h 521165"/>
              <a:gd name="connsiteX4" fmla="*/ 593361 w 1145622"/>
              <a:gd name="connsiteY4" fmla="*/ 511377 h 521165"/>
              <a:gd name="connsiteX5" fmla="*/ 665788 w 1145622"/>
              <a:gd name="connsiteY5" fmla="*/ 266933 h 521165"/>
              <a:gd name="connsiteX6" fmla="*/ 792537 w 1145622"/>
              <a:gd name="connsiteY6" fmla="*/ 4383 h 521165"/>
              <a:gd name="connsiteX7" fmla="*/ 973606 w 1145622"/>
              <a:gd name="connsiteY7" fmla="*/ 493270 h 521165"/>
              <a:gd name="connsiteX8" fmla="*/ 1091301 w 1145622"/>
              <a:gd name="connsiteY8" fmla="*/ 239773 h 521165"/>
              <a:gd name="connsiteX9" fmla="*/ 1145622 w 1145622"/>
              <a:gd name="connsiteY9" fmla="*/ 22490 h 521165"/>
              <a:gd name="connsiteX0" fmla="*/ 13939 w 1091301"/>
              <a:gd name="connsiteY0" fmla="*/ 4383 h 521165"/>
              <a:gd name="connsiteX1" fmla="*/ 13939 w 1091301"/>
              <a:gd name="connsiteY1" fmla="*/ 131131 h 521165"/>
              <a:gd name="connsiteX2" fmla="*/ 158794 w 1091301"/>
              <a:gd name="connsiteY2" fmla="*/ 520430 h 521165"/>
              <a:gd name="connsiteX3" fmla="*/ 357971 w 1091301"/>
              <a:gd name="connsiteY3" fmla="*/ 22490 h 521165"/>
              <a:gd name="connsiteX4" fmla="*/ 593361 w 1091301"/>
              <a:gd name="connsiteY4" fmla="*/ 511377 h 521165"/>
              <a:gd name="connsiteX5" fmla="*/ 665788 w 1091301"/>
              <a:gd name="connsiteY5" fmla="*/ 266933 h 521165"/>
              <a:gd name="connsiteX6" fmla="*/ 792537 w 1091301"/>
              <a:gd name="connsiteY6" fmla="*/ 4383 h 521165"/>
              <a:gd name="connsiteX7" fmla="*/ 973606 w 1091301"/>
              <a:gd name="connsiteY7" fmla="*/ 493270 h 521165"/>
              <a:gd name="connsiteX8" fmla="*/ 1091301 w 1091301"/>
              <a:gd name="connsiteY8" fmla="*/ 239773 h 521165"/>
              <a:gd name="connsiteX0" fmla="*/ 13939 w 1091301"/>
              <a:gd name="connsiteY0" fmla="*/ 3309 h 520091"/>
              <a:gd name="connsiteX1" fmla="*/ 13939 w 1091301"/>
              <a:gd name="connsiteY1" fmla="*/ 130057 h 520091"/>
              <a:gd name="connsiteX2" fmla="*/ 158794 w 1091301"/>
              <a:gd name="connsiteY2" fmla="*/ 519356 h 520091"/>
              <a:gd name="connsiteX3" fmla="*/ 357971 w 1091301"/>
              <a:gd name="connsiteY3" fmla="*/ 21416 h 520091"/>
              <a:gd name="connsiteX4" fmla="*/ 665788 w 1091301"/>
              <a:gd name="connsiteY4" fmla="*/ 265859 h 520091"/>
              <a:gd name="connsiteX5" fmla="*/ 792537 w 1091301"/>
              <a:gd name="connsiteY5" fmla="*/ 3309 h 520091"/>
              <a:gd name="connsiteX6" fmla="*/ 973606 w 1091301"/>
              <a:gd name="connsiteY6" fmla="*/ 492196 h 520091"/>
              <a:gd name="connsiteX7" fmla="*/ 1091301 w 1091301"/>
              <a:gd name="connsiteY7" fmla="*/ 238699 h 520091"/>
              <a:gd name="connsiteX0" fmla="*/ 13939 w 1091301"/>
              <a:gd name="connsiteY0" fmla="*/ 4410 h 522313"/>
              <a:gd name="connsiteX1" fmla="*/ 13939 w 1091301"/>
              <a:gd name="connsiteY1" fmla="*/ 131158 h 522313"/>
              <a:gd name="connsiteX2" fmla="*/ 158794 w 1091301"/>
              <a:gd name="connsiteY2" fmla="*/ 520457 h 522313"/>
              <a:gd name="connsiteX3" fmla="*/ 665788 w 1091301"/>
              <a:gd name="connsiteY3" fmla="*/ 266960 h 522313"/>
              <a:gd name="connsiteX4" fmla="*/ 792537 w 1091301"/>
              <a:gd name="connsiteY4" fmla="*/ 4410 h 522313"/>
              <a:gd name="connsiteX5" fmla="*/ 973606 w 1091301"/>
              <a:gd name="connsiteY5" fmla="*/ 493297 h 522313"/>
              <a:gd name="connsiteX6" fmla="*/ 1091301 w 1091301"/>
              <a:gd name="connsiteY6" fmla="*/ 239800 h 522313"/>
              <a:gd name="connsiteX0" fmla="*/ 51081 w 1128443"/>
              <a:gd name="connsiteY0" fmla="*/ 3501 h 497140"/>
              <a:gd name="connsiteX1" fmla="*/ 51081 w 1128443"/>
              <a:gd name="connsiteY1" fmla="*/ 130249 h 497140"/>
              <a:gd name="connsiteX2" fmla="*/ 702930 w 1128443"/>
              <a:gd name="connsiteY2" fmla="*/ 266051 h 497140"/>
              <a:gd name="connsiteX3" fmla="*/ 829679 w 1128443"/>
              <a:gd name="connsiteY3" fmla="*/ 3501 h 497140"/>
              <a:gd name="connsiteX4" fmla="*/ 1010748 w 1128443"/>
              <a:gd name="connsiteY4" fmla="*/ 492388 h 497140"/>
              <a:gd name="connsiteX5" fmla="*/ 1128443 w 1128443"/>
              <a:gd name="connsiteY5" fmla="*/ 238891 h 497140"/>
              <a:gd name="connsiteX0" fmla="*/ 0 w 1077362"/>
              <a:gd name="connsiteY0" fmla="*/ 3279 h 496918"/>
              <a:gd name="connsiteX1" fmla="*/ 651849 w 1077362"/>
              <a:gd name="connsiteY1" fmla="*/ 265829 h 496918"/>
              <a:gd name="connsiteX2" fmla="*/ 778598 w 1077362"/>
              <a:gd name="connsiteY2" fmla="*/ 3279 h 496918"/>
              <a:gd name="connsiteX3" fmla="*/ 959667 w 1077362"/>
              <a:gd name="connsiteY3" fmla="*/ 492166 h 496918"/>
              <a:gd name="connsiteX4" fmla="*/ 1077362 w 1077362"/>
              <a:gd name="connsiteY4" fmla="*/ 238669 h 496918"/>
              <a:gd name="connsiteX0" fmla="*/ 0 w 425513"/>
              <a:gd name="connsiteY0" fmla="*/ 265829 h 496918"/>
              <a:gd name="connsiteX1" fmla="*/ 126749 w 425513"/>
              <a:gd name="connsiteY1" fmla="*/ 3279 h 496918"/>
              <a:gd name="connsiteX2" fmla="*/ 307818 w 425513"/>
              <a:gd name="connsiteY2" fmla="*/ 492166 h 496918"/>
              <a:gd name="connsiteX3" fmla="*/ 425513 w 425513"/>
              <a:gd name="connsiteY3" fmla="*/ 238669 h 496918"/>
              <a:gd name="connsiteX0" fmla="*/ 0 w 425513"/>
              <a:gd name="connsiteY0" fmla="*/ 270816 h 501905"/>
              <a:gd name="connsiteX1" fmla="*/ 126749 w 425513"/>
              <a:gd name="connsiteY1" fmla="*/ 8266 h 501905"/>
              <a:gd name="connsiteX2" fmla="*/ 307818 w 425513"/>
              <a:gd name="connsiteY2" fmla="*/ 497153 h 501905"/>
              <a:gd name="connsiteX3" fmla="*/ 425513 w 425513"/>
              <a:gd name="connsiteY3" fmla="*/ 243656 h 501905"/>
              <a:gd name="connsiteX0" fmla="*/ 0 w 425513"/>
              <a:gd name="connsiteY0" fmla="*/ 262594 h 493683"/>
              <a:gd name="connsiteX1" fmla="*/ 126749 w 425513"/>
              <a:gd name="connsiteY1" fmla="*/ 44 h 493683"/>
              <a:gd name="connsiteX2" fmla="*/ 307818 w 425513"/>
              <a:gd name="connsiteY2" fmla="*/ 488931 h 493683"/>
              <a:gd name="connsiteX3" fmla="*/ 425513 w 425513"/>
              <a:gd name="connsiteY3" fmla="*/ 235434 h 493683"/>
              <a:gd name="connsiteX0" fmla="*/ 0 w 425513"/>
              <a:gd name="connsiteY0" fmla="*/ 262594 h 488931"/>
              <a:gd name="connsiteX1" fmla="*/ 126749 w 425513"/>
              <a:gd name="connsiteY1" fmla="*/ 44 h 488931"/>
              <a:gd name="connsiteX2" fmla="*/ 307818 w 425513"/>
              <a:gd name="connsiteY2" fmla="*/ 488931 h 488931"/>
              <a:gd name="connsiteX3" fmla="*/ 425513 w 425513"/>
              <a:gd name="connsiteY3" fmla="*/ 235434 h 488931"/>
              <a:gd name="connsiteX0" fmla="*/ 0 w 425513"/>
              <a:gd name="connsiteY0" fmla="*/ 262594 h 490103"/>
              <a:gd name="connsiteX1" fmla="*/ 126749 w 425513"/>
              <a:gd name="connsiteY1" fmla="*/ 44 h 490103"/>
              <a:gd name="connsiteX2" fmla="*/ 307818 w 425513"/>
              <a:gd name="connsiteY2" fmla="*/ 488931 h 490103"/>
              <a:gd name="connsiteX3" fmla="*/ 425513 w 425513"/>
              <a:gd name="connsiteY3" fmla="*/ 235434 h 490103"/>
              <a:gd name="connsiteX0" fmla="*/ 0 w 425513"/>
              <a:gd name="connsiteY0" fmla="*/ 262594 h 488956"/>
              <a:gd name="connsiteX1" fmla="*/ 126749 w 425513"/>
              <a:gd name="connsiteY1" fmla="*/ 44 h 488956"/>
              <a:gd name="connsiteX2" fmla="*/ 307818 w 425513"/>
              <a:gd name="connsiteY2" fmla="*/ 488931 h 488956"/>
              <a:gd name="connsiteX3" fmla="*/ 425513 w 425513"/>
              <a:gd name="connsiteY3" fmla="*/ 235434 h 488956"/>
              <a:gd name="connsiteX0" fmla="*/ 0 w 425513"/>
              <a:gd name="connsiteY0" fmla="*/ 262594 h 488955"/>
              <a:gd name="connsiteX1" fmla="*/ 126749 w 425513"/>
              <a:gd name="connsiteY1" fmla="*/ 44 h 488955"/>
              <a:gd name="connsiteX2" fmla="*/ 307818 w 425513"/>
              <a:gd name="connsiteY2" fmla="*/ 488931 h 488955"/>
              <a:gd name="connsiteX3" fmla="*/ 425513 w 425513"/>
              <a:gd name="connsiteY3" fmla="*/ 235434 h 488955"/>
              <a:gd name="connsiteX0" fmla="*/ 0 w 425513"/>
              <a:gd name="connsiteY0" fmla="*/ 262594 h 488960"/>
              <a:gd name="connsiteX1" fmla="*/ 126749 w 425513"/>
              <a:gd name="connsiteY1" fmla="*/ 44 h 488960"/>
              <a:gd name="connsiteX2" fmla="*/ 307818 w 425513"/>
              <a:gd name="connsiteY2" fmla="*/ 488931 h 488960"/>
              <a:gd name="connsiteX3" fmla="*/ 425513 w 425513"/>
              <a:gd name="connsiteY3" fmla="*/ 235434 h 488960"/>
              <a:gd name="connsiteX0" fmla="*/ 0 w 400204"/>
              <a:gd name="connsiteY0" fmla="*/ 262594 h 494092"/>
              <a:gd name="connsiteX1" fmla="*/ 126749 w 400204"/>
              <a:gd name="connsiteY1" fmla="*/ 44 h 494092"/>
              <a:gd name="connsiteX2" fmla="*/ 307818 w 400204"/>
              <a:gd name="connsiteY2" fmla="*/ 488931 h 494092"/>
              <a:gd name="connsiteX3" fmla="*/ 400204 w 400204"/>
              <a:gd name="connsiteY3" fmla="*/ 232674 h 494092"/>
              <a:gd name="connsiteX0" fmla="*/ 0 w 395459"/>
              <a:gd name="connsiteY0" fmla="*/ 270816 h 502314"/>
              <a:gd name="connsiteX1" fmla="*/ 122004 w 395459"/>
              <a:gd name="connsiteY1" fmla="*/ 8266 h 502314"/>
              <a:gd name="connsiteX2" fmla="*/ 303073 w 395459"/>
              <a:gd name="connsiteY2" fmla="*/ 497153 h 502314"/>
              <a:gd name="connsiteX3" fmla="*/ 395459 w 395459"/>
              <a:gd name="connsiteY3" fmla="*/ 240896 h 502314"/>
              <a:gd name="connsiteX0" fmla="*/ 0 w 395459"/>
              <a:gd name="connsiteY0" fmla="*/ 270816 h 502314"/>
              <a:gd name="connsiteX1" fmla="*/ 122004 w 395459"/>
              <a:gd name="connsiteY1" fmla="*/ 8266 h 502314"/>
              <a:gd name="connsiteX2" fmla="*/ 303073 w 395459"/>
              <a:gd name="connsiteY2" fmla="*/ 497153 h 502314"/>
              <a:gd name="connsiteX3" fmla="*/ 395459 w 395459"/>
              <a:gd name="connsiteY3" fmla="*/ 240896 h 502314"/>
              <a:gd name="connsiteX0" fmla="*/ 0 w 411277"/>
              <a:gd name="connsiteY0" fmla="*/ 270816 h 502314"/>
              <a:gd name="connsiteX1" fmla="*/ 122004 w 411277"/>
              <a:gd name="connsiteY1" fmla="*/ 8266 h 502314"/>
              <a:gd name="connsiteX2" fmla="*/ 303073 w 411277"/>
              <a:gd name="connsiteY2" fmla="*/ 497153 h 502314"/>
              <a:gd name="connsiteX3" fmla="*/ 411277 w 411277"/>
              <a:gd name="connsiteY3" fmla="*/ 240896 h 502314"/>
              <a:gd name="connsiteX0" fmla="*/ 0 w 411277"/>
              <a:gd name="connsiteY0" fmla="*/ 270816 h 502376"/>
              <a:gd name="connsiteX1" fmla="*/ 122004 w 411277"/>
              <a:gd name="connsiteY1" fmla="*/ 8266 h 502376"/>
              <a:gd name="connsiteX2" fmla="*/ 303073 w 411277"/>
              <a:gd name="connsiteY2" fmla="*/ 497153 h 502376"/>
              <a:gd name="connsiteX3" fmla="*/ 411277 w 411277"/>
              <a:gd name="connsiteY3" fmla="*/ 240896 h 50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277" h="502376">
                <a:moveTo>
                  <a:pt x="0" y="270816"/>
                </a:moveTo>
                <a:cubicBezTo>
                  <a:pt x="58753" y="62586"/>
                  <a:pt x="71492" y="-29457"/>
                  <a:pt x="122004" y="8266"/>
                </a:cubicBezTo>
                <a:cubicBezTo>
                  <a:pt x="172516" y="45989"/>
                  <a:pt x="254861" y="458381"/>
                  <a:pt x="303073" y="497153"/>
                </a:cubicBezTo>
                <a:cubicBezTo>
                  <a:pt x="351285" y="535925"/>
                  <a:pt x="393681" y="349717"/>
                  <a:pt x="411277" y="24089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BA519EC-6E88-2DCF-4616-99C9D6FB38C5}"/>
              </a:ext>
            </a:extLst>
          </p:cNvPr>
          <p:cNvSpPr/>
          <p:nvPr/>
        </p:nvSpPr>
        <p:spPr>
          <a:xfrm>
            <a:off x="6095999" y="3741121"/>
            <a:ext cx="3120427" cy="173517"/>
          </a:xfrm>
          <a:custGeom>
            <a:avLst/>
            <a:gdLst>
              <a:gd name="connsiteX0" fmla="*/ 13939 w 1145622"/>
              <a:gd name="connsiteY0" fmla="*/ 13 h 516795"/>
              <a:gd name="connsiteX1" fmla="*/ 13939 w 1145622"/>
              <a:gd name="connsiteY1" fmla="*/ 126761 h 516795"/>
              <a:gd name="connsiteX2" fmla="*/ 158794 w 1145622"/>
              <a:gd name="connsiteY2" fmla="*/ 516060 h 516795"/>
              <a:gd name="connsiteX3" fmla="*/ 357971 w 1145622"/>
              <a:gd name="connsiteY3" fmla="*/ 18120 h 516795"/>
              <a:gd name="connsiteX4" fmla="*/ 593361 w 1145622"/>
              <a:gd name="connsiteY4" fmla="*/ 507007 h 516795"/>
              <a:gd name="connsiteX5" fmla="*/ 792537 w 1145622"/>
              <a:gd name="connsiteY5" fmla="*/ 13 h 516795"/>
              <a:gd name="connsiteX6" fmla="*/ 973606 w 1145622"/>
              <a:gd name="connsiteY6" fmla="*/ 488900 h 516795"/>
              <a:gd name="connsiteX7" fmla="*/ 1145622 w 1145622"/>
              <a:gd name="connsiteY7" fmla="*/ 18120 h 516795"/>
              <a:gd name="connsiteX0" fmla="*/ 13939 w 1145622"/>
              <a:gd name="connsiteY0" fmla="*/ 4383 h 521165"/>
              <a:gd name="connsiteX1" fmla="*/ 13939 w 1145622"/>
              <a:gd name="connsiteY1" fmla="*/ 131131 h 521165"/>
              <a:gd name="connsiteX2" fmla="*/ 158794 w 1145622"/>
              <a:gd name="connsiteY2" fmla="*/ 520430 h 521165"/>
              <a:gd name="connsiteX3" fmla="*/ 357971 w 1145622"/>
              <a:gd name="connsiteY3" fmla="*/ 22490 h 521165"/>
              <a:gd name="connsiteX4" fmla="*/ 593361 w 1145622"/>
              <a:gd name="connsiteY4" fmla="*/ 511377 h 521165"/>
              <a:gd name="connsiteX5" fmla="*/ 665788 w 1145622"/>
              <a:gd name="connsiteY5" fmla="*/ 266933 h 521165"/>
              <a:gd name="connsiteX6" fmla="*/ 792537 w 1145622"/>
              <a:gd name="connsiteY6" fmla="*/ 4383 h 521165"/>
              <a:gd name="connsiteX7" fmla="*/ 973606 w 1145622"/>
              <a:gd name="connsiteY7" fmla="*/ 493270 h 521165"/>
              <a:gd name="connsiteX8" fmla="*/ 1145622 w 1145622"/>
              <a:gd name="connsiteY8" fmla="*/ 22490 h 521165"/>
              <a:gd name="connsiteX0" fmla="*/ 13939 w 1145622"/>
              <a:gd name="connsiteY0" fmla="*/ 4383 h 521165"/>
              <a:gd name="connsiteX1" fmla="*/ 13939 w 1145622"/>
              <a:gd name="connsiteY1" fmla="*/ 131131 h 521165"/>
              <a:gd name="connsiteX2" fmla="*/ 158794 w 1145622"/>
              <a:gd name="connsiteY2" fmla="*/ 520430 h 521165"/>
              <a:gd name="connsiteX3" fmla="*/ 357971 w 1145622"/>
              <a:gd name="connsiteY3" fmla="*/ 22490 h 521165"/>
              <a:gd name="connsiteX4" fmla="*/ 593361 w 1145622"/>
              <a:gd name="connsiteY4" fmla="*/ 511377 h 521165"/>
              <a:gd name="connsiteX5" fmla="*/ 665788 w 1145622"/>
              <a:gd name="connsiteY5" fmla="*/ 266933 h 521165"/>
              <a:gd name="connsiteX6" fmla="*/ 792537 w 1145622"/>
              <a:gd name="connsiteY6" fmla="*/ 4383 h 521165"/>
              <a:gd name="connsiteX7" fmla="*/ 973606 w 1145622"/>
              <a:gd name="connsiteY7" fmla="*/ 493270 h 521165"/>
              <a:gd name="connsiteX8" fmla="*/ 1091301 w 1145622"/>
              <a:gd name="connsiteY8" fmla="*/ 239773 h 521165"/>
              <a:gd name="connsiteX9" fmla="*/ 1145622 w 1145622"/>
              <a:gd name="connsiteY9" fmla="*/ 22490 h 521165"/>
              <a:gd name="connsiteX0" fmla="*/ 13939 w 1091301"/>
              <a:gd name="connsiteY0" fmla="*/ 4383 h 521165"/>
              <a:gd name="connsiteX1" fmla="*/ 13939 w 1091301"/>
              <a:gd name="connsiteY1" fmla="*/ 131131 h 521165"/>
              <a:gd name="connsiteX2" fmla="*/ 158794 w 1091301"/>
              <a:gd name="connsiteY2" fmla="*/ 520430 h 521165"/>
              <a:gd name="connsiteX3" fmla="*/ 357971 w 1091301"/>
              <a:gd name="connsiteY3" fmla="*/ 22490 h 521165"/>
              <a:gd name="connsiteX4" fmla="*/ 593361 w 1091301"/>
              <a:gd name="connsiteY4" fmla="*/ 511377 h 521165"/>
              <a:gd name="connsiteX5" fmla="*/ 665788 w 1091301"/>
              <a:gd name="connsiteY5" fmla="*/ 266933 h 521165"/>
              <a:gd name="connsiteX6" fmla="*/ 792537 w 1091301"/>
              <a:gd name="connsiteY6" fmla="*/ 4383 h 521165"/>
              <a:gd name="connsiteX7" fmla="*/ 973606 w 1091301"/>
              <a:gd name="connsiteY7" fmla="*/ 493270 h 521165"/>
              <a:gd name="connsiteX8" fmla="*/ 1091301 w 1091301"/>
              <a:gd name="connsiteY8" fmla="*/ 239773 h 521165"/>
              <a:gd name="connsiteX0" fmla="*/ 13939 w 1091301"/>
              <a:gd name="connsiteY0" fmla="*/ 3309 h 520091"/>
              <a:gd name="connsiteX1" fmla="*/ 13939 w 1091301"/>
              <a:gd name="connsiteY1" fmla="*/ 130057 h 520091"/>
              <a:gd name="connsiteX2" fmla="*/ 158794 w 1091301"/>
              <a:gd name="connsiteY2" fmla="*/ 519356 h 520091"/>
              <a:gd name="connsiteX3" fmla="*/ 357971 w 1091301"/>
              <a:gd name="connsiteY3" fmla="*/ 21416 h 520091"/>
              <a:gd name="connsiteX4" fmla="*/ 665788 w 1091301"/>
              <a:gd name="connsiteY4" fmla="*/ 265859 h 520091"/>
              <a:gd name="connsiteX5" fmla="*/ 792537 w 1091301"/>
              <a:gd name="connsiteY5" fmla="*/ 3309 h 520091"/>
              <a:gd name="connsiteX6" fmla="*/ 973606 w 1091301"/>
              <a:gd name="connsiteY6" fmla="*/ 492196 h 520091"/>
              <a:gd name="connsiteX7" fmla="*/ 1091301 w 1091301"/>
              <a:gd name="connsiteY7" fmla="*/ 238699 h 520091"/>
              <a:gd name="connsiteX0" fmla="*/ 13939 w 1091301"/>
              <a:gd name="connsiteY0" fmla="*/ 4410 h 522313"/>
              <a:gd name="connsiteX1" fmla="*/ 13939 w 1091301"/>
              <a:gd name="connsiteY1" fmla="*/ 131158 h 522313"/>
              <a:gd name="connsiteX2" fmla="*/ 158794 w 1091301"/>
              <a:gd name="connsiteY2" fmla="*/ 520457 h 522313"/>
              <a:gd name="connsiteX3" fmla="*/ 665788 w 1091301"/>
              <a:gd name="connsiteY3" fmla="*/ 266960 h 522313"/>
              <a:gd name="connsiteX4" fmla="*/ 792537 w 1091301"/>
              <a:gd name="connsiteY4" fmla="*/ 4410 h 522313"/>
              <a:gd name="connsiteX5" fmla="*/ 973606 w 1091301"/>
              <a:gd name="connsiteY5" fmla="*/ 493297 h 522313"/>
              <a:gd name="connsiteX6" fmla="*/ 1091301 w 1091301"/>
              <a:gd name="connsiteY6" fmla="*/ 239800 h 522313"/>
              <a:gd name="connsiteX0" fmla="*/ 51081 w 1128443"/>
              <a:gd name="connsiteY0" fmla="*/ 3501 h 497140"/>
              <a:gd name="connsiteX1" fmla="*/ 51081 w 1128443"/>
              <a:gd name="connsiteY1" fmla="*/ 130249 h 497140"/>
              <a:gd name="connsiteX2" fmla="*/ 702930 w 1128443"/>
              <a:gd name="connsiteY2" fmla="*/ 266051 h 497140"/>
              <a:gd name="connsiteX3" fmla="*/ 829679 w 1128443"/>
              <a:gd name="connsiteY3" fmla="*/ 3501 h 497140"/>
              <a:gd name="connsiteX4" fmla="*/ 1010748 w 1128443"/>
              <a:gd name="connsiteY4" fmla="*/ 492388 h 497140"/>
              <a:gd name="connsiteX5" fmla="*/ 1128443 w 1128443"/>
              <a:gd name="connsiteY5" fmla="*/ 238891 h 497140"/>
              <a:gd name="connsiteX0" fmla="*/ 0 w 1077362"/>
              <a:gd name="connsiteY0" fmla="*/ 3279 h 496918"/>
              <a:gd name="connsiteX1" fmla="*/ 651849 w 1077362"/>
              <a:gd name="connsiteY1" fmla="*/ 265829 h 496918"/>
              <a:gd name="connsiteX2" fmla="*/ 778598 w 1077362"/>
              <a:gd name="connsiteY2" fmla="*/ 3279 h 496918"/>
              <a:gd name="connsiteX3" fmla="*/ 959667 w 1077362"/>
              <a:gd name="connsiteY3" fmla="*/ 492166 h 496918"/>
              <a:gd name="connsiteX4" fmla="*/ 1077362 w 1077362"/>
              <a:gd name="connsiteY4" fmla="*/ 238669 h 496918"/>
              <a:gd name="connsiteX0" fmla="*/ 0 w 425513"/>
              <a:gd name="connsiteY0" fmla="*/ 265829 h 496918"/>
              <a:gd name="connsiteX1" fmla="*/ 126749 w 425513"/>
              <a:gd name="connsiteY1" fmla="*/ 3279 h 496918"/>
              <a:gd name="connsiteX2" fmla="*/ 307818 w 425513"/>
              <a:gd name="connsiteY2" fmla="*/ 492166 h 496918"/>
              <a:gd name="connsiteX3" fmla="*/ 425513 w 425513"/>
              <a:gd name="connsiteY3" fmla="*/ 238669 h 496918"/>
              <a:gd name="connsiteX0" fmla="*/ 0 w 425513"/>
              <a:gd name="connsiteY0" fmla="*/ 270816 h 501905"/>
              <a:gd name="connsiteX1" fmla="*/ 126749 w 425513"/>
              <a:gd name="connsiteY1" fmla="*/ 8266 h 501905"/>
              <a:gd name="connsiteX2" fmla="*/ 307818 w 425513"/>
              <a:gd name="connsiteY2" fmla="*/ 497153 h 501905"/>
              <a:gd name="connsiteX3" fmla="*/ 425513 w 425513"/>
              <a:gd name="connsiteY3" fmla="*/ 243656 h 501905"/>
              <a:gd name="connsiteX0" fmla="*/ 0 w 425513"/>
              <a:gd name="connsiteY0" fmla="*/ 262594 h 493683"/>
              <a:gd name="connsiteX1" fmla="*/ 126749 w 425513"/>
              <a:gd name="connsiteY1" fmla="*/ 44 h 493683"/>
              <a:gd name="connsiteX2" fmla="*/ 307818 w 425513"/>
              <a:gd name="connsiteY2" fmla="*/ 488931 h 493683"/>
              <a:gd name="connsiteX3" fmla="*/ 425513 w 425513"/>
              <a:gd name="connsiteY3" fmla="*/ 235434 h 493683"/>
              <a:gd name="connsiteX0" fmla="*/ 0 w 425513"/>
              <a:gd name="connsiteY0" fmla="*/ 262594 h 488931"/>
              <a:gd name="connsiteX1" fmla="*/ 126749 w 425513"/>
              <a:gd name="connsiteY1" fmla="*/ 44 h 488931"/>
              <a:gd name="connsiteX2" fmla="*/ 307818 w 425513"/>
              <a:gd name="connsiteY2" fmla="*/ 488931 h 488931"/>
              <a:gd name="connsiteX3" fmla="*/ 425513 w 425513"/>
              <a:gd name="connsiteY3" fmla="*/ 235434 h 488931"/>
              <a:gd name="connsiteX0" fmla="*/ 0 w 425513"/>
              <a:gd name="connsiteY0" fmla="*/ 262594 h 490103"/>
              <a:gd name="connsiteX1" fmla="*/ 126749 w 425513"/>
              <a:gd name="connsiteY1" fmla="*/ 44 h 490103"/>
              <a:gd name="connsiteX2" fmla="*/ 307818 w 425513"/>
              <a:gd name="connsiteY2" fmla="*/ 488931 h 490103"/>
              <a:gd name="connsiteX3" fmla="*/ 425513 w 425513"/>
              <a:gd name="connsiteY3" fmla="*/ 235434 h 490103"/>
              <a:gd name="connsiteX0" fmla="*/ 0 w 425513"/>
              <a:gd name="connsiteY0" fmla="*/ 262594 h 488956"/>
              <a:gd name="connsiteX1" fmla="*/ 126749 w 425513"/>
              <a:gd name="connsiteY1" fmla="*/ 44 h 488956"/>
              <a:gd name="connsiteX2" fmla="*/ 307818 w 425513"/>
              <a:gd name="connsiteY2" fmla="*/ 488931 h 488956"/>
              <a:gd name="connsiteX3" fmla="*/ 425513 w 425513"/>
              <a:gd name="connsiteY3" fmla="*/ 235434 h 488956"/>
              <a:gd name="connsiteX0" fmla="*/ 0 w 425513"/>
              <a:gd name="connsiteY0" fmla="*/ 262594 h 488955"/>
              <a:gd name="connsiteX1" fmla="*/ 126749 w 425513"/>
              <a:gd name="connsiteY1" fmla="*/ 44 h 488955"/>
              <a:gd name="connsiteX2" fmla="*/ 307818 w 425513"/>
              <a:gd name="connsiteY2" fmla="*/ 488931 h 488955"/>
              <a:gd name="connsiteX3" fmla="*/ 425513 w 425513"/>
              <a:gd name="connsiteY3" fmla="*/ 235434 h 488955"/>
              <a:gd name="connsiteX0" fmla="*/ 0 w 425513"/>
              <a:gd name="connsiteY0" fmla="*/ 262594 h 488960"/>
              <a:gd name="connsiteX1" fmla="*/ 126749 w 425513"/>
              <a:gd name="connsiteY1" fmla="*/ 44 h 488960"/>
              <a:gd name="connsiteX2" fmla="*/ 307818 w 425513"/>
              <a:gd name="connsiteY2" fmla="*/ 488931 h 488960"/>
              <a:gd name="connsiteX3" fmla="*/ 425513 w 425513"/>
              <a:gd name="connsiteY3" fmla="*/ 235434 h 488960"/>
              <a:gd name="connsiteX0" fmla="*/ 0 w 400204"/>
              <a:gd name="connsiteY0" fmla="*/ 262594 h 494092"/>
              <a:gd name="connsiteX1" fmla="*/ 126749 w 400204"/>
              <a:gd name="connsiteY1" fmla="*/ 44 h 494092"/>
              <a:gd name="connsiteX2" fmla="*/ 307818 w 400204"/>
              <a:gd name="connsiteY2" fmla="*/ 488931 h 494092"/>
              <a:gd name="connsiteX3" fmla="*/ 400204 w 400204"/>
              <a:gd name="connsiteY3" fmla="*/ 232674 h 494092"/>
              <a:gd name="connsiteX0" fmla="*/ 0 w 395459"/>
              <a:gd name="connsiteY0" fmla="*/ 270816 h 502314"/>
              <a:gd name="connsiteX1" fmla="*/ 122004 w 395459"/>
              <a:gd name="connsiteY1" fmla="*/ 8266 h 502314"/>
              <a:gd name="connsiteX2" fmla="*/ 303073 w 395459"/>
              <a:gd name="connsiteY2" fmla="*/ 497153 h 502314"/>
              <a:gd name="connsiteX3" fmla="*/ 395459 w 395459"/>
              <a:gd name="connsiteY3" fmla="*/ 240896 h 502314"/>
              <a:gd name="connsiteX0" fmla="*/ 0 w 395459"/>
              <a:gd name="connsiteY0" fmla="*/ 270816 h 502314"/>
              <a:gd name="connsiteX1" fmla="*/ 122004 w 395459"/>
              <a:gd name="connsiteY1" fmla="*/ 8266 h 502314"/>
              <a:gd name="connsiteX2" fmla="*/ 303073 w 395459"/>
              <a:gd name="connsiteY2" fmla="*/ 497153 h 502314"/>
              <a:gd name="connsiteX3" fmla="*/ 395459 w 395459"/>
              <a:gd name="connsiteY3" fmla="*/ 240896 h 502314"/>
              <a:gd name="connsiteX0" fmla="*/ 0 w 411277"/>
              <a:gd name="connsiteY0" fmla="*/ 270816 h 502314"/>
              <a:gd name="connsiteX1" fmla="*/ 122004 w 411277"/>
              <a:gd name="connsiteY1" fmla="*/ 8266 h 502314"/>
              <a:gd name="connsiteX2" fmla="*/ 303073 w 411277"/>
              <a:gd name="connsiteY2" fmla="*/ 497153 h 502314"/>
              <a:gd name="connsiteX3" fmla="*/ 411277 w 411277"/>
              <a:gd name="connsiteY3" fmla="*/ 240896 h 502314"/>
              <a:gd name="connsiteX0" fmla="*/ 0 w 411277"/>
              <a:gd name="connsiteY0" fmla="*/ 270816 h 502376"/>
              <a:gd name="connsiteX1" fmla="*/ 122004 w 411277"/>
              <a:gd name="connsiteY1" fmla="*/ 8266 h 502376"/>
              <a:gd name="connsiteX2" fmla="*/ 303073 w 411277"/>
              <a:gd name="connsiteY2" fmla="*/ 497153 h 502376"/>
              <a:gd name="connsiteX3" fmla="*/ 411277 w 411277"/>
              <a:gd name="connsiteY3" fmla="*/ 240896 h 50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277" h="502376">
                <a:moveTo>
                  <a:pt x="0" y="270816"/>
                </a:moveTo>
                <a:cubicBezTo>
                  <a:pt x="58753" y="62586"/>
                  <a:pt x="71492" y="-29457"/>
                  <a:pt x="122004" y="8266"/>
                </a:cubicBezTo>
                <a:cubicBezTo>
                  <a:pt x="172516" y="45989"/>
                  <a:pt x="254861" y="458381"/>
                  <a:pt x="303073" y="497153"/>
                </a:cubicBezTo>
                <a:cubicBezTo>
                  <a:pt x="351285" y="535925"/>
                  <a:pt x="393681" y="349717"/>
                  <a:pt x="411277" y="24089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7994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0319B-B117-F56D-02CB-15A33ADAD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C951CA-6640-D7C3-DA9E-0E23B63810A6}"/>
              </a:ext>
            </a:extLst>
          </p:cNvPr>
          <p:cNvSpPr/>
          <p:nvPr/>
        </p:nvSpPr>
        <p:spPr>
          <a:xfrm>
            <a:off x="1683508" y="1729405"/>
            <a:ext cx="8138160" cy="284225"/>
          </a:xfrm>
          <a:prstGeom prst="rect">
            <a:avLst/>
          </a:prstGeom>
          <a:solidFill>
            <a:srgbClr val="9845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301729-4AD7-F299-F67A-065961E68162}"/>
              </a:ext>
            </a:extLst>
          </p:cNvPr>
          <p:cNvSpPr/>
          <p:nvPr/>
        </p:nvSpPr>
        <p:spPr>
          <a:xfrm>
            <a:off x="1683508" y="2009010"/>
            <a:ext cx="8138160" cy="284225"/>
          </a:xfrm>
          <a:prstGeom prst="rect">
            <a:avLst/>
          </a:prstGeom>
          <a:solidFill>
            <a:srgbClr val="9845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E2A7DF-D579-BB99-F741-61EFA64E46B8}"/>
              </a:ext>
            </a:extLst>
          </p:cNvPr>
          <p:cNvSpPr/>
          <p:nvPr/>
        </p:nvSpPr>
        <p:spPr>
          <a:xfrm>
            <a:off x="1683508" y="2288614"/>
            <a:ext cx="8138160" cy="638725"/>
          </a:xfrm>
          <a:prstGeom prst="rect">
            <a:avLst/>
          </a:prstGeom>
          <a:solidFill>
            <a:srgbClr val="9845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498E1FB-F736-172D-5842-EBBC6A82A243}"/>
              </a:ext>
            </a:extLst>
          </p:cNvPr>
          <p:cNvCxnSpPr>
            <a:cxnSpLocks/>
          </p:cNvCxnSpPr>
          <p:nvPr/>
        </p:nvCxnSpPr>
        <p:spPr>
          <a:xfrm flipV="1">
            <a:off x="1683508" y="1729405"/>
            <a:ext cx="81381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7FDC987-1191-3C9C-B091-2002D21ECB1C}"/>
              </a:ext>
            </a:extLst>
          </p:cNvPr>
          <p:cNvCxnSpPr>
            <a:cxnSpLocks/>
          </p:cNvCxnSpPr>
          <p:nvPr/>
        </p:nvCxnSpPr>
        <p:spPr>
          <a:xfrm flipV="1">
            <a:off x="4429740" y="1739311"/>
            <a:ext cx="1280160" cy="274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ADA09B5-4637-67CC-113E-D10D3A4142A2}"/>
              </a:ext>
            </a:extLst>
          </p:cNvPr>
          <p:cNvCxnSpPr>
            <a:cxnSpLocks/>
          </p:cNvCxnSpPr>
          <p:nvPr/>
        </p:nvCxnSpPr>
        <p:spPr>
          <a:xfrm>
            <a:off x="5729400" y="1730258"/>
            <a:ext cx="149526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5FBF28-58B9-3C51-076C-8CFCDA8C9DB9}"/>
              </a:ext>
            </a:extLst>
          </p:cNvPr>
          <p:cNvCxnSpPr>
            <a:cxnSpLocks/>
          </p:cNvCxnSpPr>
          <p:nvPr/>
        </p:nvCxnSpPr>
        <p:spPr>
          <a:xfrm flipV="1">
            <a:off x="5719672" y="1748455"/>
            <a:ext cx="0" cy="833628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0DC00D-98D3-EB02-904F-0DA69C5D9008}"/>
              </a:ext>
            </a:extLst>
          </p:cNvPr>
          <p:cNvCxnSpPr>
            <a:cxnSpLocks/>
          </p:cNvCxnSpPr>
          <p:nvPr/>
        </p:nvCxnSpPr>
        <p:spPr>
          <a:xfrm>
            <a:off x="2457142" y="1729405"/>
            <a:ext cx="1949015" cy="28836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A944AD-C84F-ACA4-9F9D-6E0BBDDD1D7F}"/>
              </a:ext>
            </a:extLst>
          </p:cNvPr>
          <p:cNvCxnSpPr>
            <a:cxnSpLocks/>
          </p:cNvCxnSpPr>
          <p:nvPr/>
        </p:nvCxnSpPr>
        <p:spPr>
          <a:xfrm>
            <a:off x="4406157" y="2038400"/>
            <a:ext cx="3578999" cy="40014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02C1CBB-E0B8-BD6A-55AF-BE31AE4696A3}"/>
              </a:ext>
            </a:extLst>
          </p:cNvPr>
          <p:cNvSpPr/>
          <p:nvPr/>
        </p:nvSpPr>
        <p:spPr>
          <a:xfrm rot="464413">
            <a:off x="3691309" y="2026309"/>
            <a:ext cx="3290030" cy="197416"/>
          </a:xfrm>
          <a:custGeom>
            <a:avLst/>
            <a:gdLst>
              <a:gd name="connsiteX0" fmla="*/ 13939 w 1145622"/>
              <a:gd name="connsiteY0" fmla="*/ 13 h 516795"/>
              <a:gd name="connsiteX1" fmla="*/ 13939 w 1145622"/>
              <a:gd name="connsiteY1" fmla="*/ 126761 h 516795"/>
              <a:gd name="connsiteX2" fmla="*/ 158794 w 1145622"/>
              <a:gd name="connsiteY2" fmla="*/ 516060 h 516795"/>
              <a:gd name="connsiteX3" fmla="*/ 357971 w 1145622"/>
              <a:gd name="connsiteY3" fmla="*/ 18120 h 516795"/>
              <a:gd name="connsiteX4" fmla="*/ 593361 w 1145622"/>
              <a:gd name="connsiteY4" fmla="*/ 507007 h 516795"/>
              <a:gd name="connsiteX5" fmla="*/ 792537 w 1145622"/>
              <a:gd name="connsiteY5" fmla="*/ 13 h 516795"/>
              <a:gd name="connsiteX6" fmla="*/ 973606 w 1145622"/>
              <a:gd name="connsiteY6" fmla="*/ 488900 h 516795"/>
              <a:gd name="connsiteX7" fmla="*/ 1145622 w 1145622"/>
              <a:gd name="connsiteY7" fmla="*/ 18120 h 516795"/>
              <a:gd name="connsiteX0" fmla="*/ 13939 w 1145622"/>
              <a:gd name="connsiteY0" fmla="*/ 4383 h 521165"/>
              <a:gd name="connsiteX1" fmla="*/ 13939 w 1145622"/>
              <a:gd name="connsiteY1" fmla="*/ 131131 h 521165"/>
              <a:gd name="connsiteX2" fmla="*/ 158794 w 1145622"/>
              <a:gd name="connsiteY2" fmla="*/ 520430 h 521165"/>
              <a:gd name="connsiteX3" fmla="*/ 357971 w 1145622"/>
              <a:gd name="connsiteY3" fmla="*/ 22490 h 521165"/>
              <a:gd name="connsiteX4" fmla="*/ 593361 w 1145622"/>
              <a:gd name="connsiteY4" fmla="*/ 511377 h 521165"/>
              <a:gd name="connsiteX5" fmla="*/ 665788 w 1145622"/>
              <a:gd name="connsiteY5" fmla="*/ 266933 h 521165"/>
              <a:gd name="connsiteX6" fmla="*/ 792537 w 1145622"/>
              <a:gd name="connsiteY6" fmla="*/ 4383 h 521165"/>
              <a:gd name="connsiteX7" fmla="*/ 973606 w 1145622"/>
              <a:gd name="connsiteY7" fmla="*/ 493270 h 521165"/>
              <a:gd name="connsiteX8" fmla="*/ 1145622 w 1145622"/>
              <a:gd name="connsiteY8" fmla="*/ 22490 h 521165"/>
              <a:gd name="connsiteX0" fmla="*/ 13939 w 1145622"/>
              <a:gd name="connsiteY0" fmla="*/ 4383 h 521165"/>
              <a:gd name="connsiteX1" fmla="*/ 13939 w 1145622"/>
              <a:gd name="connsiteY1" fmla="*/ 131131 h 521165"/>
              <a:gd name="connsiteX2" fmla="*/ 158794 w 1145622"/>
              <a:gd name="connsiteY2" fmla="*/ 520430 h 521165"/>
              <a:gd name="connsiteX3" fmla="*/ 357971 w 1145622"/>
              <a:gd name="connsiteY3" fmla="*/ 22490 h 521165"/>
              <a:gd name="connsiteX4" fmla="*/ 593361 w 1145622"/>
              <a:gd name="connsiteY4" fmla="*/ 511377 h 521165"/>
              <a:gd name="connsiteX5" fmla="*/ 665788 w 1145622"/>
              <a:gd name="connsiteY5" fmla="*/ 266933 h 521165"/>
              <a:gd name="connsiteX6" fmla="*/ 792537 w 1145622"/>
              <a:gd name="connsiteY6" fmla="*/ 4383 h 521165"/>
              <a:gd name="connsiteX7" fmla="*/ 973606 w 1145622"/>
              <a:gd name="connsiteY7" fmla="*/ 493270 h 521165"/>
              <a:gd name="connsiteX8" fmla="*/ 1091301 w 1145622"/>
              <a:gd name="connsiteY8" fmla="*/ 239773 h 521165"/>
              <a:gd name="connsiteX9" fmla="*/ 1145622 w 1145622"/>
              <a:gd name="connsiteY9" fmla="*/ 22490 h 521165"/>
              <a:gd name="connsiteX0" fmla="*/ 13939 w 1091301"/>
              <a:gd name="connsiteY0" fmla="*/ 4383 h 521165"/>
              <a:gd name="connsiteX1" fmla="*/ 13939 w 1091301"/>
              <a:gd name="connsiteY1" fmla="*/ 131131 h 521165"/>
              <a:gd name="connsiteX2" fmla="*/ 158794 w 1091301"/>
              <a:gd name="connsiteY2" fmla="*/ 520430 h 521165"/>
              <a:gd name="connsiteX3" fmla="*/ 357971 w 1091301"/>
              <a:gd name="connsiteY3" fmla="*/ 22490 h 521165"/>
              <a:gd name="connsiteX4" fmla="*/ 593361 w 1091301"/>
              <a:gd name="connsiteY4" fmla="*/ 511377 h 521165"/>
              <a:gd name="connsiteX5" fmla="*/ 665788 w 1091301"/>
              <a:gd name="connsiteY5" fmla="*/ 266933 h 521165"/>
              <a:gd name="connsiteX6" fmla="*/ 792537 w 1091301"/>
              <a:gd name="connsiteY6" fmla="*/ 4383 h 521165"/>
              <a:gd name="connsiteX7" fmla="*/ 973606 w 1091301"/>
              <a:gd name="connsiteY7" fmla="*/ 493270 h 521165"/>
              <a:gd name="connsiteX8" fmla="*/ 1091301 w 1091301"/>
              <a:gd name="connsiteY8" fmla="*/ 239773 h 521165"/>
              <a:gd name="connsiteX0" fmla="*/ 13939 w 1091301"/>
              <a:gd name="connsiteY0" fmla="*/ 3309 h 520091"/>
              <a:gd name="connsiteX1" fmla="*/ 13939 w 1091301"/>
              <a:gd name="connsiteY1" fmla="*/ 130057 h 520091"/>
              <a:gd name="connsiteX2" fmla="*/ 158794 w 1091301"/>
              <a:gd name="connsiteY2" fmla="*/ 519356 h 520091"/>
              <a:gd name="connsiteX3" fmla="*/ 357971 w 1091301"/>
              <a:gd name="connsiteY3" fmla="*/ 21416 h 520091"/>
              <a:gd name="connsiteX4" fmla="*/ 665788 w 1091301"/>
              <a:gd name="connsiteY4" fmla="*/ 265859 h 520091"/>
              <a:gd name="connsiteX5" fmla="*/ 792537 w 1091301"/>
              <a:gd name="connsiteY5" fmla="*/ 3309 h 520091"/>
              <a:gd name="connsiteX6" fmla="*/ 973606 w 1091301"/>
              <a:gd name="connsiteY6" fmla="*/ 492196 h 520091"/>
              <a:gd name="connsiteX7" fmla="*/ 1091301 w 1091301"/>
              <a:gd name="connsiteY7" fmla="*/ 238699 h 520091"/>
              <a:gd name="connsiteX0" fmla="*/ 13939 w 1091301"/>
              <a:gd name="connsiteY0" fmla="*/ 4410 h 522313"/>
              <a:gd name="connsiteX1" fmla="*/ 13939 w 1091301"/>
              <a:gd name="connsiteY1" fmla="*/ 131158 h 522313"/>
              <a:gd name="connsiteX2" fmla="*/ 158794 w 1091301"/>
              <a:gd name="connsiteY2" fmla="*/ 520457 h 522313"/>
              <a:gd name="connsiteX3" fmla="*/ 665788 w 1091301"/>
              <a:gd name="connsiteY3" fmla="*/ 266960 h 522313"/>
              <a:gd name="connsiteX4" fmla="*/ 792537 w 1091301"/>
              <a:gd name="connsiteY4" fmla="*/ 4410 h 522313"/>
              <a:gd name="connsiteX5" fmla="*/ 973606 w 1091301"/>
              <a:gd name="connsiteY5" fmla="*/ 493297 h 522313"/>
              <a:gd name="connsiteX6" fmla="*/ 1091301 w 1091301"/>
              <a:gd name="connsiteY6" fmla="*/ 239800 h 522313"/>
              <a:gd name="connsiteX0" fmla="*/ 51081 w 1128443"/>
              <a:gd name="connsiteY0" fmla="*/ 3501 h 497140"/>
              <a:gd name="connsiteX1" fmla="*/ 51081 w 1128443"/>
              <a:gd name="connsiteY1" fmla="*/ 130249 h 497140"/>
              <a:gd name="connsiteX2" fmla="*/ 702930 w 1128443"/>
              <a:gd name="connsiteY2" fmla="*/ 266051 h 497140"/>
              <a:gd name="connsiteX3" fmla="*/ 829679 w 1128443"/>
              <a:gd name="connsiteY3" fmla="*/ 3501 h 497140"/>
              <a:gd name="connsiteX4" fmla="*/ 1010748 w 1128443"/>
              <a:gd name="connsiteY4" fmla="*/ 492388 h 497140"/>
              <a:gd name="connsiteX5" fmla="*/ 1128443 w 1128443"/>
              <a:gd name="connsiteY5" fmla="*/ 238891 h 497140"/>
              <a:gd name="connsiteX0" fmla="*/ 0 w 1077362"/>
              <a:gd name="connsiteY0" fmla="*/ 3279 h 496918"/>
              <a:gd name="connsiteX1" fmla="*/ 651849 w 1077362"/>
              <a:gd name="connsiteY1" fmla="*/ 265829 h 496918"/>
              <a:gd name="connsiteX2" fmla="*/ 778598 w 1077362"/>
              <a:gd name="connsiteY2" fmla="*/ 3279 h 496918"/>
              <a:gd name="connsiteX3" fmla="*/ 959667 w 1077362"/>
              <a:gd name="connsiteY3" fmla="*/ 492166 h 496918"/>
              <a:gd name="connsiteX4" fmla="*/ 1077362 w 1077362"/>
              <a:gd name="connsiteY4" fmla="*/ 238669 h 496918"/>
              <a:gd name="connsiteX0" fmla="*/ 0 w 425513"/>
              <a:gd name="connsiteY0" fmla="*/ 265829 h 496918"/>
              <a:gd name="connsiteX1" fmla="*/ 126749 w 425513"/>
              <a:gd name="connsiteY1" fmla="*/ 3279 h 496918"/>
              <a:gd name="connsiteX2" fmla="*/ 307818 w 425513"/>
              <a:gd name="connsiteY2" fmla="*/ 492166 h 496918"/>
              <a:gd name="connsiteX3" fmla="*/ 425513 w 425513"/>
              <a:gd name="connsiteY3" fmla="*/ 238669 h 496918"/>
              <a:gd name="connsiteX0" fmla="*/ 0 w 425513"/>
              <a:gd name="connsiteY0" fmla="*/ 270816 h 501905"/>
              <a:gd name="connsiteX1" fmla="*/ 126749 w 425513"/>
              <a:gd name="connsiteY1" fmla="*/ 8266 h 501905"/>
              <a:gd name="connsiteX2" fmla="*/ 307818 w 425513"/>
              <a:gd name="connsiteY2" fmla="*/ 497153 h 501905"/>
              <a:gd name="connsiteX3" fmla="*/ 425513 w 425513"/>
              <a:gd name="connsiteY3" fmla="*/ 243656 h 501905"/>
              <a:gd name="connsiteX0" fmla="*/ 0 w 425513"/>
              <a:gd name="connsiteY0" fmla="*/ 262594 h 493683"/>
              <a:gd name="connsiteX1" fmla="*/ 126749 w 425513"/>
              <a:gd name="connsiteY1" fmla="*/ 44 h 493683"/>
              <a:gd name="connsiteX2" fmla="*/ 307818 w 425513"/>
              <a:gd name="connsiteY2" fmla="*/ 488931 h 493683"/>
              <a:gd name="connsiteX3" fmla="*/ 425513 w 425513"/>
              <a:gd name="connsiteY3" fmla="*/ 235434 h 493683"/>
              <a:gd name="connsiteX0" fmla="*/ 0 w 425513"/>
              <a:gd name="connsiteY0" fmla="*/ 262594 h 488931"/>
              <a:gd name="connsiteX1" fmla="*/ 126749 w 425513"/>
              <a:gd name="connsiteY1" fmla="*/ 44 h 488931"/>
              <a:gd name="connsiteX2" fmla="*/ 307818 w 425513"/>
              <a:gd name="connsiteY2" fmla="*/ 488931 h 488931"/>
              <a:gd name="connsiteX3" fmla="*/ 425513 w 425513"/>
              <a:gd name="connsiteY3" fmla="*/ 235434 h 488931"/>
              <a:gd name="connsiteX0" fmla="*/ 0 w 425513"/>
              <a:gd name="connsiteY0" fmla="*/ 262594 h 490103"/>
              <a:gd name="connsiteX1" fmla="*/ 126749 w 425513"/>
              <a:gd name="connsiteY1" fmla="*/ 44 h 490103"/>
              <a:gd name="connsiteX2" fmla="*/ 307818 w 425513"/>
              <a:gd name="connsiteY2" fmla="*/ 488931 h 490103"/>
              <a:gd name="connsiteX3" fmla="*/ 425513 w 425513"/>
              <a:gd name="connsiteY3" fmla="*/ 235434 h 490103"/>
              <a:gd name="connsiteX0" fmla="*/ 0 w 425513"/>
              <a:gd name="connsiteY0" fmla="*/ 262594 h 488956"/>
              <a:gd name="connsiteX1" fmla="*/ 126749 w 425513"/>
              <a:gd name="connsiteY1" fmla="*/ 44 h 488956"/>
              <a:gd name="connsiteX2" fmla="*/ 307818 w 425513"/>
              <a:gd name="connsiteY2" fmla="*/ 488931 h 488956"/>
              <a:gd name="connsiteX3" fmla="*/ 425513 w 425513"/>
              <a:gd name="connsiteY3" fmla="*/ 235434 h 488956"/>
              <a:gd name="connsiteX0" fmla="*/ 0 w 425513"/>
              <a:gd name="connsiteY0" fmla="*/ 262594 h 488955"/>
              <a:gd name="connsiteX1" fmla="*/ 126749 w 425513"/>
              <a:gd name="connsiteY1" fmla="*/ 44 h 488955"/>
              <a:gd name="connsiteX2" fmla="*/ 307818 w 425513"/>
              <a:gd name="connsiteY2" fmla="*/ 488931 h 488955"/>
              <a:gd name="connsiteX3" fmla="*/ 425513 w 425513"/>
              <a:gd name="connsiteY3" fmla="*/ 235434 h 488955"/>
              <a:gd name="connsiteX0" fmla="*/ 0 w 425513"/>
              <a:gd name="connsiteY0" fmla="*/ 262594 h 488960"/>
              <a:gd name="connsiteX1" fmla="*/ 126749 w 425513"/>
              <a:gd name="connsiteY1" fmla="*/ 44 h 488960"/>
              <a:gd name="connsiteX2" fmla="*/ 307818 w 425513"/>
              <a:gd name="connsiteY2" fmla="*/ 488931 h 488960"/>
              <a:gd name="connsiteX3" fmla="*/ 425513 w 425513"/>
              <a:gd name="connsiteY3" fmla="*/ 235434 h 488960"/>
              <a:gd name="connsiteX0" fmla="*/ 0 w 400204"/>
              <a:gd name="connsiteY0" fmla="*/ 262594 h 494092"/>
              <a:gd name="connsiteX1" fmla="*/ 126749 w 400204"/>
              <a:gd name="connsiteY1" fmla="*/ 44 h 494092"/>
              <a:gd name="connsiteX2" fmla="*/ 307818 w 400204"/>
              <a:gd name="connsiteY2" fmla="*/ 488931 h 494092"/>
              <a:gd name="connsiteX3" fmla="*/ 400204 w 400204"/>
              <a:gd name="connsiteY3" fmla="*/ 232674 h 494092"/>
              <a:gd name="connsiteX0" fmla="*/ 0 w 395459"/>
              <a:gd name="connsiteY0" fmla="*/ 270816 h 502314"/>
              <a:gd name="connsiteX1" fmla="*/ 122004 w 395459"/>
              <a:gd name="connsiteY1" fmla="*/ 8266 h 502314"/>
              <a:gd name="connsiteX2" fmla="*/ 303073 w 395459"/>
              <a:gd name="connsiteY2" fmla="*/ 497153 h 502314"/>
              <a:gd name="connsiteX3" fmla="*/ 395459 w 395459"/>
              <a:gd name="connsiteY3" fmla="*/ 240896 h 502314"/>
              <a:gd name="connsiteX0" fmla="*/ 0 w 395459"/>
              <a:gd name="connsiteY0" fmla="*/ 270816 h 502314"/>
              <a:gd name="connsiteX1" fmla="*/ 122004 w 395459"/>
              <a:gd name="connsiteY1" fmla="*/ 8266 h 502314"/>
              <a:gd name="connsiteX2" fmla="*/ 303073 w 395459"/>
              <a:gd name="connsiteY2" fmla="*/ 497153 h 502314"/>
              <a:gd name="connsiteX3" fmla="*/ 395459 w 395459"/>
              <a:gd name="connsiteY3" fmla="*/ 240896 h 502314"/>
              <a:gd name="connsiteX0" fmla="*/ 0 w 411277"/>
              <a:gd name="connsiteY0" fmla="*/ 270816 h 502314"/>
              <a:gd name="connsiteX1" fmla="*/ 122004 w 411277"/>
              <a:gd name="connsiteY1" fmla="*/ 8266 h 502314"/>
              <a:gd name="connsiteX2" fmla="*/ 303073 w 411277"/>
              <a:gd name="connsiteY2" fmla="*/ 497153 h 502314"/>
              <a:gd name="connsiteX3" fmla="*/ 411277 w 411277"/>
              <a:gd name="connsiteY3" fmla="*/ 240896 h 502314"/>
              <a:gd name="connsiteX0" fmla="*/ 0 w 411277"/>
              <a:gd name="connsiteY0" fmla="*/ 270816 h 502376"/>
              <a:gd name="connsiteX1" fmla="*/ 122004 w 411277"/>
              <a:gd name="connsiteY1" fmla="*/ 8266 h 502376"/>
              <a:gd name="connsiteX2" fmla="*/ 303073 w 411277"/>
              <a:gd name="connsiteY2" fmla="*/ 497153 h 502376"/>
              <a:gd name="connsiteX3" fmla="*/ 411277 w 411277"/>
              <a:gd name="connsiteY3" fmla="*/ 240896 h 50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277" h="502376">
                <a:moveTo>
                  <a:pt x="0" y="270816"/>
                </a:moveTo>
                <a:cubicBezTo>
                  <a:pt x="58753" y="62586"/>
                  <a:pt x="71492" y="-29457"/>
                  <a:pt x="122004" y="8266"/>
                </a:cubicBezTo>
                <a:cubicBezTo>
                  <a:pt x="172516" y="45989"/>
                  <a:pt x="254861" y="458381"/>
                  <a:pt x="303073" y="497153"/>
                </a:cubicBezTo>
                <a:cubicBezTo>
                  <a:pt x="351285" y="535925"/>
                  <a:pt x="393681" y="349717"/>
                  <a:pt x="411277" y="24089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A46F558-1F80-1B32-78A2-5FDD5565EE0B}"/>
              </a:ext>
            </a:extLst>
          </p:cNvPr>
          <p:cNvSpPr/>
          <p:nvPr/>
        </p:nvSpPr>
        <p:spPr>
          <a:xfrm>
            <a:off x="6095999" y="1639479"/>
            <a:ext cx="3120427" cy="173517"/>
          </a:xfrm>
          <a:custGeom>
            <a:avLst/>
            <a:gdLst>
              <a:gd name="connsiteX0" fmla="*/ 13939 w 1145622"/>
              <a:gd name="connsiteY0" fmla="*/ 13 h 516795"/>
              <a:gd name="connsiteX1" fmla="*/ 13939 w 1145622"/>
              <a:gd name="connsiteY1" fmla="*/ 126761 h 516795"/>
              <a:gd name="connsiteX2" fmla="*/ 158794 w 1145622"/>
              <a:gd name="connsiteY2" fmla="*/ 516060 h 516795"/>
              <a:gd name="connsiteX3" fmla="*/ 357971 w 1145622"/>
              <a:gd name="connsiteY3" fmla="*/ 18120 h 516795"/>
              <a:gd name="connsiteX4" fmla="*/ 593361 w 1145622"/>
              <a:gd name="connsiteY4" fmla="*/ 507007 h 516795"/>
              <a:gd name="connsiteX5" fmla="*/ 792537 w 1145622"/>
              <a:gd name="connsiteY5" fmla="*/ 13 h 516795"/>
              <a:gd name="connsiteX6" fmla="*/ 973606 w 1145622"/>
              <a:gd name="connsiteY6" fmla="*/ 488900 h 516795"/>
              <a:gd name="connsiteX7" fmla="*/ 1145622 w 1145622"/>
              <a:gd name="connsiteY7" fmla="*/ 18120 h 516795"/>
              <a:gd name="connsiteX0" fmla="*/ 13939 w 1145622"/>
              <a:gd name="connsiteY0" fmla="*/ 4383 h 521165"/>
              <a:gd name="connsiteX1" fmla="*/ 13939 w 1145622"/>
              <a:gd name="connsiteY1" fmla="*/ 131131 h 521165"/>
              <a:gd name="connsiteX2" fmla="*/ 158794 w 1145622"/>
              <a:gd name="connsiteY2" fmla="*/ 520430 h 521165"/>
              <a:gd name="connsiteX3" fmla="*/ 357971 w 1145622"/>
              <a:gd name="connsiteY3" fmla="*/ 22490 h 521165"/>
              <a:gd name="connsiteX4" fmla="*/ 593361 w 1145622"/>
              <a:gd name="connsiteY4" fmla="*/ 511377 h 521165"/>
              <a:gd name="connsiteX5" fmla="*/ 665788 w 1145622"/>
              <a:gd name="connsiteY5" fmla="*/ 266933 h 521165"/>
              <a:gd name="connsiteX6" fmla="*/ 792537 w 1145622"/>
              <a:gd name="connsiteY6" fmla="*/ 4383 h 521165"/>
              <a:gd name="connsiteX7" fmla="*/ 973606 w 1145622"/>
              <a:gd name="connsiteY7" fmla="*/ 493270 h 521165"/>
              <a:gd name="connsiteX8" fmla="*/ 1145622 w 1145622"/>
              <a:gd name="connsiteY8" fmla="*/ 22490 h 521165"/>
              <a:gd name="connsiteX0" fmla="*/ 13939 w 1145622"/>
              <a:gd name="connsiteY0" fmla="*/ 4383 h 521165"/>
              <a:gd name="connsiteX1" fmla="*/ 13939 w 1145622"/>
              <a:gd name="connsiteY1" fmla="*/ 131131 h 521165"/>
              <a:gd name="connsiteX2" fmla="*/ 158794 w 1145622"/>
              <a:gd name="connsiteY2" fmla="*/ 520430 h 521165"/>
              <a:gd name="connsiteX3" fmla="*/ 357971 w 1145622"/>
              <a:gd name="connsiteY3" fmla="*/ 22490 h 521165"/>
              <a:gd name="connsiteX4" fmla="*/ 593361 w 1145622"/>
              <a:gd name="connsiteY4" fmla="*/ 511377 h 521165"/>
              <a:gd name="connsiteX5" fmla="*/ 665788 w 1145622"/>
              <a:gd name="connsiteY5" fmla="*/ 266933 h 521165"/>
              <a:gd name="connsiteX6" fmla="*/ 792537 w 1145622"/>
              <a:gd name="connsiteY6" fmla="*/ 4383 h 521165"/>
              <a:gd name="connsiteX7" fmla="*/ 973606 w 1145622"/>
              <a:gd name="connsiteY7" fmla="*/ 493270 h 521165"/>
              <a:gd name="connsiteX8" fmla="*/ 1091301 w 1145622"/>
              <a:gd name="connsiteY8" fmla="*/ 239773 h 521165"/>
              <a:gd name="connsiteX9" fmla="*/ 1145622 w 1145622"/>
              <a:gd name="connsiteY9" fmla="*/ 22490 h 521165"/>
              <a:gd name="connsiteX0" fmla="*/ 13939 w 1091301"/>
              <a:gd name="connsiteY0" fmla="*/ 4383 h 521165"/>
              <a:gd name="connsiteX1" fmla="*/ 13939 w 1091301"/>
              <a:gd name="connsiteY1" fmla="*/ 131131 h 521165"/>
              <a:gd name="connsiteX2" fmla="*/ 158794 w 1091301"/>
              <a:gd name="connsiteY2" fmla="*/ 520430 h 521165"/>
              <a:gd name="connsiteX3" fmla="*/ 357971 w 1091301"/>
              <a:gd name="connsiteY3" fmla="*/ 22490 h 521165"/>
              <a:gd name="connsiteX4" fmla="*/ 593361 w 1091301"/>
              <a:gd name="connsiteY4" fmla="*/ 511377 h 521165"/>
              <a:gd name="connsiteX5" fmla="*/ 665788 w 1091301"/>
              <a:gd name="connsiteY5" fmla="*/ 266933 h 521165"/>
              <a:gd name="connsiteX6" fmla="*/ 792537 w 1091301"/>
              <a:gd name="connsiteY6" fmla="*/ 4383 h 521165"/>
              <a:gd name="connsiteX7" fmla="*/ 973606 w 1091301"/>
              <a:gd name="connsiteY7" fmla="*/ 493270 h 521165"/>
              <a:gd name="connsiteX8" fmla="*/ 1091301 w 1091301"/>
              <a:gd name="connsiteY8" fmla="*/ 239773 h 521165"/>
              <a:gd name="connsiteX0" fmla="*/ 13939 w 1091301"/>
              <a:gd name="connsiteY0" fmla="*/ 3309 h 520091"/>
              <a:gd name="connsiteX1" fmla="*/ 13939 w 1091301"/>
              <a:gd name="connsiteY1" fmla="*/ 130057 h 520091"/>
              <a:gd name="connsiteX2" fmla="*/ 158794 w 1091301"/>
              <a:gd name="connsiteY2" fmla="*/ 519356 h 520091"/>
              <a:gd name="connsiteX3" fmla="*/ 357971 w 1091301"/>
              <a:gd name="connsiteY3" fmla="*/ 21416 h 520091"/>
              <a:gd name="connsiteX4" fmla="*/ 665788 w 1091301"/>
              <a:gd name="connsiteY4" fmla="*/ 265859 h 520091"/>
              <a:gd name="connsiteX5" fmla="*/ 792537 w 1091301"/>
              <a:gd name="connsiteY5" fmla="*/ 3309 h 520091"/>
              <a:gd name="connsiteX6" fmla="*/ 973606 w 1091301"/>
              <a:gd name="connsiteY6" fmla="*/ 492196 h 520091"/>
              <a:gd name="connsiteX7" fmla="*/ 1091301 w 1091301"/>
              <a:gd name="connsiteY7" fmla="*/ 238699 h 520091"/>
              <a:gd name="connsiteX0" fmla="*/ 13939 w 1091301"/>
              <a:gd name="connsiteY0" fmla="*/ 4410 h 522313"/>
              <a:gd name="connsiteX1" fmla="*/ 13939 w 1091301"/>
              <a:gd name="connsiteY1" fmla="*/ 131158 h 522313"/>
              <a:gd name="connsiteX2" fmla="*/ 158794 w 1091301"/>
              <a:gd name="connsiteY2" fmla="*/ 520457 h 522313"/>
              <a:gd name="connsiteX3" fmla="*/ 665788 w 1091301"/>
              <a:gd name="connsiteY3" fmla="*/ 266960 h 522313"/>
              <a:gd name="connsiteX4" fmla="*/ 792537 w 1091301"/>
              <a:gd name="connsiteY4" fmla="*/ 4410 h 522313"/>
              <a:gd name="connsiteX5" fmla="*/ 973606 w 1091301"/>
              <a:gd name="connsiteY5" fmla="*/ 493297 h 522313"/>
              <a:gd name="connsiteX6" fmla="*/ 1091301 w 1091301"/>
              <a:gd name="connsiteY6" fmla="*/ 239800 h 522313"/>
              <a:gd name="connsiteX0" fmla="*/ 51081 w 1128443"/>
              <a:gd name="connsiteY0" fmla="*/ 3501 h 497140"/>
              <a:gd name="connsiteX1" fmla="*/ 51081 w 1128443"/>
              <a:gd name="connsiteY1" fmla="*/ 130249 h 497140"/>
              <a:gd name="connsiteX2" fmla="*/ 702930 w 1128443"/>
              <a:gd name="connsiteY2" fmla="*/ 266051 h 497140"/>
              <a:gd name="connsiteX3" fmla="*/ 829679 w 1128443"/>
              <a:gd name="connsiteY3" fmla="*/ 3501 h 497140"/>
              <a:gd name="connsiteX4" fmla="*/ 1010748 w 1128443"/>
              <a:gd name="connsiteY4" fmla="*/ 492388 h 497140"/>
              <a:gd name="connsiteX5" fmla="*/ 1128443 w 1128443"/>
              <a:gd name="connsiteY5" fmla="*/ 238891 h 497140"/>
              <a:gd name="connsiteX0" fmla="*/ 0 w 1077362"/>
              <a:gd name="connsiteY0" fmla="*/ 3279 h 496918"/>
              <a:gd name="connsiteX1" fmla="*/ 651849 w 1077362"/>
              <a:gd name="connsiteY1" fmla="*/ 265829 h 496918"/>
              <a:gd name="connsiteX2" fmla="*/ 778598 w 1077362"/>
              <a:gd name="connsiteY2" fmla="*/ 3279 h 496918"/>
              <a:gd name="connsiteX3" fmla="*/ 959667 w 1077362"/>
              <a:gd name="connsiteY3" fmla="*/ 492166 h 496918"/>
              <a:gd name="connsiteX4" fmla="*/ 1077362 w 1077362"/>
              <a:gd name="connsiteY4" fmla="*/ 238669 h 496918"/>
              <a:gd name="connsiteX0" fmla="*/ 0 w 425513"/>
              <a:gd name="connsiteY0" fmla="*/ 265829 h 496918"/>
              <a:gd name="connsiteX1" fmla="*/ 126749 w 425513"/>
              <a:gd name="connsiteY1" fmla="*/ 3279 h 496918"/>
              <a:gd name="connsiteX2" fmla="*/ 307818 w 425513"/>
              <a:gd name="connsiteY2" fmla="*/ 492166 h 496918"/>
              <a:gd name="connsiteX3" fmla="*/ 425513 w 425513"/>
              <a:gd name="connsiteY3" fmla="*/ 238669 h 496918"/>
              <a:gd name="connsiteX0" fmla="*/ 0 w 425513"/>
              <a:gd name="connsiteY0" fmla="*/ 270816 h 501905"/>
              <a:gd name="connsiteX1" fmla="*/ 126749 w 425513"/>
              <a:gd name="connsiteY1" fmla="*/ 8266 h 501905"/>
              <a:gd name="connsiteX2" fmla="*/ 307818 w 425513"/>
              <a:gd name="connsiteY2" fmla="*/ 497153 h 501905"/>
              <a:gd name="connsiteX3" fmla="*/ 425513 w 425513"/>
              <a:gd name="connsiteY3" fmla="*/ 243656 h 501905"/>
              <a:gd name="connsiteX0" fmla="*/ 0 w 425513"/>
              <a:gd name="connsiteY0" fmla="*/ 262594 h 493683"/>
              <a:gd name="connsiteX1" fmla="*/ 126749 w 425513"/>
              <a:gd name="connsiteY1" fmla="*/ 44 h 493683"/>
              <a:gd name="connsiteX2" fmla="*/ 307818 w 425513"/>
              <a:gd name="connsiteY2" fmla="*/ 488931 h 493683"/>
              <a:gd name="connsiteX3" fmla="*/ 425513 w 425513"/>
              <a:gd name="connsiteY3" fmla="*/ 235434 h 493683"/>
              <a:gd name="connsiteX0" fmla="*/ 0 w 425513"/>
              <a:gd name="connsiteY0" fmla="*/ 262594 h 488931"/>
              <a:gd name="connsiteX1" fmla="*/ 126749 w 425513"/>
              <a:gd name="connsiteY1" fmla="*/ 44 h 488931"/>
              <a:gd name="connsiteX2" fmla="*/ 307818 w 425513"/>
              <a:gd name="connsiteY2" fmla="*/ 488931 h 488931"/>
              <a:gd name="connsiteX3" fmla="*/ 425513 w 425513"/>
              <a:gd name="connsiteY3" fmla="*/ 235434 h 488931"/>
              <a:gd name="connsiteX0" fmla="*/ 0 w 425513"/>
              <a:gd name="connsiteY0" fmla="*/ 262594 h 490103"/>
              <a:gd name="connsiteX1" fmla="*/ 126749 w 425513"/>
              <a:gd name="connsiteY1" fmla="*/ 44 h 490103"/>
              <a:gd name="connsiteX2" fmla="*/ 307818 w 425513"/>
              <a:gd name="connsiteY2" fmla="*/ 488931 h 490103"/>
              <a:gd name="connsiteX3" fmla="*/ 425513 w 425513"/>
              <a:gd name="connsiteY3" fmla="*/ 235434 h 490103"/>
              <a:gd name="connsiteX0" fmla="*/ 0 w 425513"/>
              <a:gd name="connsiteY0" fmla="*/ 262594 h 488956"/>
              <a:gd name="connsiteX1" fmla="*/ 126749 w 425513"/>
              <a:gd name="connsiteY1" fmla="*/ 44 h 488956"/>
              <a:gd name="connsiteX2" fmla="*/ 307818 w 425513"/>
              <a:gd name="connsiteY2" fmla="*/ 488931 h 488956"/>
              <a:gd name="connsiteX3" fmla="*/ 425513 w 425513"/>
              <a:gd name="connsiteY3" fmla="*/ 235434 h 488956"/>
              <a:gd name="connsiteX0" fmla="*/ 0 w 425513"/>
              <a:gd name="connsiteY0" fmla="*/ 262594 h 488955"/>
              <a:gd name="connsiteX1" fmla="*/ 126749 w 425513"/>
              <a:gd name="connsiteY1" fmla="*/ 44 h 488955"/>
              <a:gd name="connsiteX2" fmla="*/ 307818 w 425513"/>
              <a:gd name="connsiteY2" fmla="*/ 488931 h 488955"/>
              <a:gd name="connsiteX3" fmla="*/ 425513 w 425513"/>
              <a:gd name="connsiteY3" fmla="*/ 235434 h 488955"/>
              <a:gd name="connsiteX0" fmla="*/ 0 w 425513"/>
              <a:gd name="connsiteY0" fmla="*/ 262594 h 488960"/>
              <a:gd name="connsiteX1" fmla="*/ 126749 w 425513"/>
              <a:gd name="connsiteY1" fmla="*/ 44 h 488960"/>
              <a:gd name="connsiteX2" fmla="*/ 307818 w 425513"/>
              <a:gd name="connsiteY2" fmla="*/ 488931 h 488960"/>
              <a:gd name="connsiteX3" fmla="*/ 425513 w 425513"/>
              <a:gd name="connsiteY3" fmla="*/ 235434 h 488960"/>
              <a:gd name="connsiteX0" fmla="*/ 0 w 400204"/>
              <a:gd name="connsiteY0" fmla="*/ 262594 h 494092"/>
              <a:gd name="connsiteX1" fmla="*/ 126749 w 400204"/>
              <a:gd name="connsiteY1" fmla="*/ 44 h 494092"/>
              <a:gd name="connsiteX2" fmla="*/ 307818 w 400204"/>
              <a:gd name="connsiteY2" fmla="*/ 488931 h 494092"/>
              <a:gd name="connsiteX3" fmla="*/ 400204 w 400204"/>
              <a:gd name="connsiteY3" fmla="*/ 232674 h 494092"/>
              <a:gd name="connsiteX0" fmla="*/ 0 w 395459"/>
              <a:gd name="connsiteY0" fmla="*/ 270816 h 502314"/>
              <a:gd name="connsiteX1" fmla="*/ 122004 w 395459"/>
              <a:gd name="connsiteY1" fmla="*/ 8266 h 502314"/>
              <a:gd name="connsiteX2" fmla="*/ 303073 w 395459"/>
              <a:gd name="connsiteY2" fmla="*/ 497153 h 502314"/>
              <a:gd name="connsiteX3" fmla="*/ 395459 w 395459"/>
              <a:gd name="connsiteY3" fmla="*/ 240896 h 502314"/>
              <a:gd name="connsiteX0" fmla="*/ 0 w 395459"/>
              <a:gd name="connsiteY0" fmla="*/ 270816 h 502314"/>
              <a:gd name="connsiteX1" fmla="*/ 122004 w 395459"/>
              <a:gd name="connsiteY1" fmla="*/ 8266 h 502314"/>
              <a:gd name="connsiteX2" fmla="*/ 303073 w 395459"/>
              <a:gd name="connsiteY2" fmla="*/ 497153 h 502314"/>
              <a:gd name="connsiteX3" fmla="*/ 395459 w 395459"/>
              <a:gd name="connsiteY3" fmla="*/ 240896 h 502314"/>
              <a:gd name="connsiteX0" fmla="*/ 0 w 411277"/>
              <a:gd name="connsiteY0" fmla="*/ 270816 h 502314"/>
              <a:gd name="connsiteX1" fmla="*/ 122004 w 411277"/>
              <a:gd name="connsiteY1" fmla="*/ 8266 h 502314"/>
              <a:gd name="connsiteX2" fmla="*/ 303073 w 411277"/>
              <a:gd name="connsiteY2" fmla="*/ 497153 h 502314"/>
              <a:gd name="connsiteX3" fmla="*/ 411277 w 411277"/>
              <a:gd name="connsiteY3" fmla="*/ 240896 h 502314"/>
              <a:gd name="connsiteX0" fmla="*/ 0 w 411277"/>
              <a:gd name="connsiteY0" fmla="*/ 270816 h 502376"/>
              <a:gd name="connsiteX1" fmla="*/ 122004 w 411277"/>
              <a:gd name="connsiteY1" fmla="*/ 8266 h 502376"/>
              <a:gd name="connsiteX2" fmla="*/ 303073 w 411277"/>
              <a:gd name="connsiteY2" fmla="*/ 497153 h 502376"/>
              <a:gd name="connsiteX3" fmla="*/ 411277 w 411277"/>
              <a:gd name="connsiteY3" fmla="*/ 240896 h 50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277" h="502376">
                <a:moveTo>
                  <a:pt x="0" y="270816"/>
                </a:moveTo>
                <a:cubicBezTo>
                  <a:pt x="58753" y="62586"/>
                  <a:pt x="71492" y="-29457"/>
                  <a:pt x="122004" y="8266"/>
                </a:cubicBezTo>
                <a:cubicBezTo>
                  <a:pt x="172516" y="45989"/>
                  <a:pt x="254861" y="458381"/>
                  <a:pt x="303073" y="497153"/>
                </a:cubicBezTo>
                <a:cubicBezTo>
                  <a:pt x="351285" y="535925"/>
                  <a:pt x="393681" y="349717"/>
                  <a:pt x="411277" y="24089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95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B6880B2C-84D5-0767-49A8-950F9F4C8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21" y="0"/>
            <a:ext cx="6353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17E9AC-A12F-0FC1-A303-E538CB9CEDB3}"/>
              </a:ext>
            </a:extLst>
          </p:cNvPr>
          <p:cNvSpPr txBox="1"/>
          <p:nvPr/>
        </p:nvSpPr>
        <p:spPr>
          <a:xfrm>
            <a:off x="7297093" y="1783532"/>
            <a:ext cx="4350230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Model (toy)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Vp1, Vs1, Rho1 = 3500m/s, 1750m/s, .93gcc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Vp2, Vs2, Rho2 = 4000m/s, 2000m/s, 2.6 </a:t>
            </a:r>
            <a:r>
              <a:rPr lang="en-US" sz="1400" dirty="0" err="1"/>
              <a:t>gcc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Z force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Depth = 1 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Central Freq = 100Hz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Location in X = 600 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Receivers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Z-down, X-right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Depth = 1 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Spacing = 1 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Simulation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Elastic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0.5 s long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Free surface at 0 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22519-9760-8B26-431F-DB05F84E28A2}"/>
              </a:ext>
            </a:extLst>
          </p:cNvPr>
          <p:cNvSpPr txBox="1"/>
          <p:nvPr/>
        </p:nvSpPr>
        <p:spPr>
          <a:xfrm>
            <a:off x="7460305" y="411653"/>
            <a:ext cx="18360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From Stevens et al:</a:t>
            </a:r>
          </a:p>
          <a:p>
            <a:r>
              <a:rPr lang="en-US" sz="1400" dirty="0" err="1">
                <a:solidFill>
                  <a:srgbClr val="FF0000"/>
                </a:solidFill>
              </a:rPr>
              <a:t>Vp</a:t>
            </a:r>
            <a:r>
              <a:rPr lang="en-US" sz="1400" dirty="0">
                <a:solidFill>
                  <a:srgbClr val="FF0000"/>
                </a:solidFill>
              </a:rPr>
              <a:t> = 3451 </a:t>
            </a:r>
            <a:r>
              <a:rPr lang="en-US" sz="1400" dirty="0"/>
              <a:t>+/- 62 m/s</a:t>
            </a:r>
          </a:p>
          <a:p>
            <a:r>
              <a:rPr lang="en-US" sz="1400" dirty="0" err="1">
                <a:solidFill>
                  <a:srgbClr val="6767FF"/>
                </a:solidFill>
              </a:rPr>
              <a:t>Vr</a:t>
            </a:r>
            <a:r>
              <a:rPr lang="en-US" sz="1400" dirty="0">
                <a:solidFill>
                  <a:srgbClr val="6767FF"/>
                </a:solidFill>
              </a:rPr>
              <a:t> = 1688 </a:t>
            </a:r>
            <a:r>
              <a:rPr lang="en-US" sz="1400" dirty="0"/>
              <a:t>+/- 3 m/s 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Vs = 1740 </a:t>
            </a:r>
            <a:r>
              <a:rPr lang="en-US" sz="1400" dirty="0"/>
              <a:t>+/- 168 m/s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1F4639-55DE-1A6E-7B26-38C53488C3F7}"/>
              </a:ext>
            </a:extLst>
          </p:cNvPr>
          <p:cNvSpPr txBox="1"/>
          <p:nvPr/>
        </p:nvSpPr>
        <p:spPr>
          <a:xfrm>
            <a:off x="9666950" y="6627415"/>
            <a:ext cx="2525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2D Finite Difference Modeling using Sofi2D</a:t>
            </a:r>
          </a:p>
        </p:txBody>
      </p:sp>
    </p:spTree>
    <p:extLst>
      <p:ext uri="{BB962C8B-B14F-4D97-AF65-F5344CB8AC3E}">
        <p14:creationId xmlns:p14="http://schemas.microsoft.com/office/powerpoint/2010/main" val="29805505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40DD5263-47A1-95F3-65D5-59A0C2278207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617" end="1873.136"/>
                </p14:media>
              </p:ext>
            </p:extLst>
          </p:nvPr>
        </p:nvPicPr>
        <p:blipFill>
          <a:blip r:embed="rId5"/>
          <a:srcRect t="1089" b="5675"/>
          <a:stretch>
            <a:fillRect/>
          </a:stretch>
        </p:blipFill>
        <p:spPr>
          <a:xfrm>
            <a:off x="1276350" y="113707"/>
            <a:ext cx="10077450" cy="3143281"/>
          </a:xfrm>
        </p:spPr>
      </p:pic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4227336D-B5F0-D88A-861C-5A7178B436C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816" end="2758.2"/>
                </p14:media>
              </p:ext>
            </p:extLst>
          </p:nvPr>
        </p:nvPicPr>
        <p:blipFill>
          <a:blip r:embed="rId6"/>
          <a:srcRect t="1098"/>
          <a:stretch>
            <a:fillRect/>
          </a:stretch>
        </p:blipFill>
        <p:spPr>
          <a:xfrm>
            <a:off x="1276350" y="3294011"/>
            <a:ext cx="10077450" cy="33348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F23762-F95B-0D41-9B62-419CB4906D3E}"/>
              </a:ext>
            </a:extLst>
          </p:cNvPr>
          <p:cNvSpPr txBox="1"/>
          <p:nvPr/>
        </p:nvSpPr>
        <p:spPr>
          <a:xfrm>
            <a:off x="1627746" y="2854512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930AC5-7F8B-4118-7D02-F11788DBD62D}"/>
              </a:ext>
            </a:extLst>
          </p:cNvPr>
          <p:cNvSpPr txBox="1"/>
          <p:nvPr/>
        </p:nvSpPr>
        <p:spPr>
          <a:xfrm>
            <a:off x="1627746" y="6029726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modes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CD935-1C93-34B4-E634-A83981F9877F}"/>
              </a:ext>
            </a:extLst>
          </p:cNvPr>
          <p:cNvSpPr txBox="1"/>
          <p:nvPr/>
        </p:nvSpPr>
        <p:spPr>
          <a:xfrm>
            <a:off x="8742276" y="6411338"/>
            <a:ext cx="2550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2D Finite Difference Modeling </a:t>
            </a:r>
            <a:r>
              <a:rPr lang="en-US" sz="1000" i="1"/>
              <a:t>using Sofi2D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122753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1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2918C0-FF3C-957C-8470-836208CA9466}"/>
              </a:ext>
            </a:extLst>
          </p:cNvPr>
          <p:cNvSpPr txBox="1"/>
          <p:nvPr/>
        </p:nvSpPr>
        <p:spPr>
          <a:xfrm>
            <a:off x="4080510" y="2892743"/>
            <a:ext cx="48690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Determinant approach </a:t>
            </a:r>
            <a:r>
              <a:rPr lang="en-US" dirty="0">
                <a:sym typeface="Wingdings" panose="05000000000000000000" pitchFamily="2" charset="2"/>
              </a:rPr>
              <a:t> homogeneous model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Numerical integration  Layered models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0E687C-4364-1269-AB1C-9FE91E007174}"/>
              </a:ext>
            </a:extLst>
          </p:cNvPr>
          <p:cNvSpPr/>
          <p:nvPr/>
        </p:nvSpPr>
        <p:spPr>
          <a:xfrm>
            <a:off x="1026932" y="4412588"/>
            <a:ext cx="1536395" cy="12633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EC3D8D-C50F-BF0F-1452-E6FD2B43FCCE}"/>
              </a:ext>
            </a:extLst>
          </p:cNvPr>
          <p:cNvSpPr/>
          <p:nvPr/>
        </p:nvSpPr>
        <p:spPr>
          <a:xfrm>
            <a:off x="1026931" y="1349353"/>
            <a:ext cx="1536395" cy="3069125"/>
          </a:xfrm>
          <a:prstGeom prst="rect">
            <a:avLst/>
          </a:prstGeom>
          <a:solidFill>
            <a:srgbClr val="ACEA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1BB84F-914F-F271-10C2-F517EF8823DA}"/>
              </a:ext>
            </a:extLst>
          </p:cNvPr>
          <p:cNvSpPr/>
          <p:nvPr/>
        </p:nvSpPr>
        <p:spPr>
          <a:xfrm>
            <a:off x="1026932" y="1343463"/>
            <a:ext cx="1536395" cy="4336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402C9-46D8-9BE0-E24E-7F7375177F77}"/>
              </a:ext>
            </a:extLst>
          </p:cNvPr>
          <p:cNvSpPr txBox="1"/>
          <p:nvPr/>
        </p:nvSpPr>
        <p:spPr>
          <a:xfrm>
            <a:off x="131102" y="2988229"/>
            <a:ext cx="593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Depth</a:t>
            </a:r>
            <a:br>
              <a:rPr lang="en-US" sz="1200" dirty="0"/>
            </a:br>
            <a:r>
              <a:rPr lang="en-US" sz="1200" dirty="0"/>
              <a:t>(m)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B7D04-640B-093B-AAC6-F16CE3299F4D}"/>
              </a:ext>
            </a:extLst>
          </p:cNvPr>
          <p:cNvSpPr txBox="1"/>
          <p:nvPr/>
        </p:nvSpPr>
        <p:spPr>
          <a:xfrm>
            <a:off x="691130" y="1653801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25 -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7BB613-A4BE-565C-2A5D-09124F84444C}"/>
              </a:ext>
            </a:extLst>
          </p:cNvPr>
          <p:cNvSpPr txBox="1"/>
          <p:nvPr/>
        </p:nvSpPr>
        <p:spPr>
          <a:xfrm>
            <a:off x="692260" y="2165979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50 -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FB67AD-6F82-24A1-FE59-493028EF57F3}"/>
              </a:ext>
            </a:extLst>
          </p:cNvPr>
          <p:cNvSpPr txBox="1"/>
          <p:nvPr/>
        </p:nvSpPr>
        <p:spPr>
          <a:xfrm>
            <a:off x="691130" y="2678157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75 -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4D9FA9-3734-21CC-2F2E-2DE1CD44FD8E}"/>
              </a:ext>
            </a:extLst>
          </p:cNvPr>
          <p:cNvSpPr txBox="1"/>
          <p:nvPr/>
        </p:nvSpPr>
        <p:spPr>
          <a:xfrm>
            <a:off x="609377" y="3190335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100 -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AB4DAF-B505-80A9-8F60-89D175324B87}"/>
              </a:ext>
            </a:extLst>
          </p:cNvPr>
          <p:cNvSpPr txBox="1"/>
          <p:nvPr/>
        </p:nvSpPr>
        <p:spPr>
          <a:xfrm>
            <a:off x="609377" y="3702513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125 -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6E3B67-1AD5-20A6-4183-1E7EE8DF1F60}"/>
              </a:ext>
            </a:extLst>
          </p:cNvPr>
          <p:cNvSpPr txBox="1"/>
          <p:nvPr/>
        </p:nvSpPr>
        <p:spPr>
          <a:xfrm>
            <a:off x="609377" y="4214691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150 -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67F96B-F32E-203B-C970-C263E4D49D8D}"/>
              </a:ext>
            </a:extLst>
          </p:cNvPr>
          <p:cNvSpPr txBox="1"/>
          <p:nvPr/>
        </p:nvSpPr>
        <p:spPr>
          <a:xfrm>
            <a:off x="609377" y="4726869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175 -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732E5F-7773-1CA8-9F1D-BFCDE4ED6975}"/>
              </a:ext>
            </a:extLst>
          </p:cNvPr>
          <p:cNvSpPr txBox="1"/>
          <p:nvPr/>
        </p:nvSpPr>
        <p:spPr>
          <a:xfrm>
            <a:off x="609377" y="5239047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200 -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39148D-AE98-EDA5-CDB4-AF55DD5B7D3E}"/>
              </a:ext>
            </a:extLst>
          </p:cNvPr>
          <p:cNvCxnSpPr>
            <a:cxnSpLocks/>
          </p:cNvCxnSpPr>
          <p:nvPr/>
        </p:nvCxnSpPr>
        <p:spPr>
          <a:xfrm>
            <a:off x="936785" y="1517279"/>
            <a:ext cx="91440" cy="0"/>
          </a:xfrm>
          <a:prstGeom prst="line">
            <a:avLst/>
          </a:prstGeom>
          <a:ln w="63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D416A6B-5E81-0014-6DC8-3B6337B31E93}"/>
              </a:ext>
            </a:extLst>
          </p:cNvPr>
          <p:cNvCxnSpPr>
            <a:cxnSpLocks/>
          </p:cNvCxnSpPr>
          <p:nvPr/>
        </p:nvCxnSpPr>
        <p:spPr>
          <a:xfrm>
            <a:off x="936785" y="1719183"/>
            <a:ext cx="91440" cy="0"/>
          </a:xfrm>
          <a:prstGeom prst="line">
            <a:avLst/>
          </a:prstGeom>
          <a:ln w="63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8EF0D5-8777-E8FC-36F7-58A29C3D28EE}"/>
              </a:ext>
            </a:extLst>
          </p:cNvPr>
          <p:cNvCxnSpPr>
            <a:cxnSpLocks/>
          </p:cNvCxnSpPr>
          <p:nvPr/>
        </p:nvCxnSpPr>
        <p:spPr>
          <a:xfrm>
            <a:off x="936785" y="1618231"/>
            <a:ext cx="91440" cy="0"/>
          </a:xfrm>
          <a:prstGeom prst="line">
            <a:avLst/>
          </a:prstGeom>
          <a:ln w="63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5D8A4D5-EAB3-9C3C-D70D-58DF656A7748}"/>
              </a:ext>
            </a:extLst>
          </p:cNvPr>
          <p:cNvCxnSpPr>
            <a:cxnSpLocks/>
          </p:cNvCxnSpPr>
          <p:nvPr/>
        </p:nvCxnSpPr>
        <p:spPr>
          <a:xfrm>
            <a:off x="936785" y="1416327"/>
            <a:ext cx="91440" cy="0"/>
          </a:xfrm>
          <a:prstGeom prst="line">
            <a:avLst/>
          </a:prstGeom>
          <a:ln w="63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77D3C47-B3D8-F9BB-EB9E-B4E8FB467FA1}"/>
              </a:ext>
            </a:extLst>
          </p:cNvPr>
          <p:cNvSpPr txBox="1"/>
          <p:nvPr/>
        </p:nvSpPr>
        <p:spPr>
          <a:xfrm>
            <a:off x="1156384" y="2708077"/>
            <a:ext cx="1256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Vp</a:t>
            </a:r>
            <a:r>
              <a:rPr lang="en-US" sz="1200" dirty="0"/>
              <a:t> = 3500 m/s, </a:t>
            </a:r>
            <a:br>
              <a:rPr lang="en-US" sz="1200" dirty="0"/>
            </a:br>
            <a:r>
              <a:rPr lang="en-US" sz="1200" dirty="0"/>
              <a:t>Vs = 1750 m/s, </a:t>
            </a:r>
            <a:br>
              <a:rPr lang="en-US" sz="1200" dirty="0"/>
            </a:br>
            <a:r>
              <a:rPr lang="en-US" sz="1200" dirty="0"/>
              <a:t>Rho = 930 kg/m</a:t>
            </a:r>
            <a:r>
              <a:rPr lang="en-US" sz="1200" baseline="30000" dirty="0"/>
              <a:t>3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081A73-BA42-C1F6-224E-49E6766F5D82}"/>
              </a:ext>
            </a:extLst>
          </p:cNvPr>
          <p:cNvSpPr txBox="1"/>
          <p:nvPr/>
        </p:nvSpPr>
        <p:spPr>
          <a:xfrm>
            <a:off x="1115507" y="4639952"/>
            <a:ext cx="1338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Vp</a:t>
            </a:r>
            <a:r>
              <a:rPr lang="en-US" sz="1200" dirty="0"/>
              <a:t> = 4000 m/s, </a:t>
            </a:r>
            <a:br>
              <a:rPr lang="en-US" sz="1200" dirty="0"/>
            </a:br>
            <a:r>
              <a:rPr lang="en-US" sz="1200" dirty="0"/>
              <a:t>Vs = 2000 m/s, </a:t>
            </a:r>
            <a:br>
              <a:rPr lang="en-US" sz="1200" dirty="0"/>
            </a:br>
            <a:r>
              <a:rPr lang="en-US" sz="1200" dirty="0"/>
              <a:t>Rho = 2600 kg/m</a:t>
            </a:r>
            <a:r>
              <a:rPr lang="en-US" sz="1200" baseline="30000" dirty="0"/>
              <a:t>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60381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6" name="Picture 16">
            <a:extLst>
              <a:ext uri="{FF2B5EF4-FFF2-40B4-BE49-F238E27FC236}">
                <a16:creationId xmlns:a16="http://schemas.microsoft.com/office/drawing/2014/main" id="{0D78E84C-4456-9362-F99A-FD35B50777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24"/>
          <a:stretch/>
        </p:blipFill>
        <p:spPr bwMode="auto">
          <a:xfrm>
            <a:off x="3113088" y="3428999"/>
            <a:ext cx="790733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>
            <a:extLst>
              <a:ext uri="{FF2B5EF4-FFF2-40B4-BE49-F238E27FC236}">
                <a16:creationId xmlns:a16="http://schemas.microsoft.com/office/drawing/2014/main" id="{9D96AB99-5E19-BD92-497C-115A28672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24"/>
          <a:stretch/>
        </p:blipFill>
        <p:spPr bwMode="auto">
          <a:xfrm>
            <a:off x="3113088" y="205740"/>
            <a:ext cx="790733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20DE32-67A2-DF2D-A697-0D4E68ACA773}"/>
              </a:ext>
            </a:extLst>
          </p:cNvPr>
          <p:cNvSpPr txBox="1"/>
          <p:nvPr/>
        </p:nvSpPr>
        <p:spPr>
          <a:xfrm>
            <a:off x="11020425" y="1735574"/>
            <a:ext cx="977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range:</a:t>
            </a:r>
          </a:p>
          <a:p>
            <a:r>
              <a:rPr lang="en-US" dirty="0"/>
              <a:t>-2 to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8CA97-F127-50E3-01F6-D1DA647EBE1A}"/>
              </a:ext>
            </a:extLst>
          </p:cNvPr>
          <p:cNvSpPr txBox="1"/>
          <p:nvPr/>
        </p:nvSpPr>
        <p:spPr>
          <a:xfrm>
            <a:off x="11011501" y="4820333"/>
            <a:ext cx="1073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</a:t>
            </a:r>
          </a:p>
          <a:p>
            <a:r>
              <a:rPr lang="en-US" dirty="0"/>
              <a:t>X range:</a:t>
            </a:r>
          </a:p>
          <a:p>
            <a:r>
              <a:rPr lang="en-US" dirty="0"/>
              <a:t>0 to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07DF8F-ED37-5896-397F-47ED20C1A643}"/>
              </a:ext>
            </a:extLst>
          </p:cNvPr>
          <p:cNvSpPr txBox="1"/>
          <p:nvPr/>
        </p:nvSpPr>
        <p:spPr>
          <a:xfrm>
            <a:off x="11100435" y="272708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B92F3E-BD0C-2F0F-EEA2-2191562F4BBA}"/>
              </a:ext>
            </a:extLst>
          </p:cNvPr>
          <p:cNvSpPr txBox="1"/>
          <p:nvPr/>
        </p:nvSpPr>
        <p:spPr>
          <a:xfrm>
            <a:off x="11100435" y="300318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F3FFF"/>
                </a:solidFill>
              </a:rPr>
              <a:t>r2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EBEF12-B7B9-8173-2D81-BD1998E3DFCB}"/>
              </a:ext>
            </a:extLst>
          </p:cNvPr>
          <p:cNvSpPr/>
          <p:nvPr/>
        </p:nvSpPr>
        <p:spPr>
          <a:xfrm>
            <a:off x="11104159" y="2727080"/>
            <a:ext cx="381318" cy="64543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96623F-FD5C-D7E2-C80D-A420631C5563}"/>
              </a:ext>
            </a:extLst>
          </p:cNvPr>
          <p:cNvSpPr/>
          <p:nvPr/>
        </p:nvSpPr>
        <p:spPr>
          <a:xfrm>
            <a:off x="1026932" y="4412588"/>
            <a:ext cx="1536395" cy="12633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28C466-91A3-802A-9E7C-093D34777E82}"/>
              </a:ext>
            </a:extLst>
          </p:cNvPr>
          <p:cNvSpPr/>
          <p:nvPr/>
        </p:nvSpPr>
        <p:spPr>
          <a:xfrm>
            <a:off x="1026931" y="1349353"/>
            <a:ext cx="1536395" cy="3069125"/>
          </a:xfrm>
          <a:prstGeom prst="rect">
            <a:avLst/>
          </a:prstGeom>
          <a:solidFill>
            <a:srgbClr val="ACEA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0B90F5-CA07-E5B6-0206-C8DF60C11145}"/>
              </a:ext>
            </a:extLst>
          </p:cNvPr>
          <p:cNvSpPr/>
          <p:nvPr/>
        </p:nvSpPr>
        <p:spPr>
          <a:xfrm>
            <a:off x="1026932" y="1343463"/>
            <a:ext cx="1536395" cy="4336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0AD236-50B7-BF3C-3A6C-C5AB73A47C77}"/>
              </a:ext>
            </a:extLst>
          </p:cNvPr>
          <p:cNvSpPr txBox="1"/>
          <p:nvPr/>
        </p:nvSpPr>
        <p:spPr>
          <a:xfrm>
            <a:off x="131102" y="2988229"/>
            <a:ext cx="593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Depth</a:t>
            </a:r>
            <a:br>
              <a:rPr lang="en-US" sz="1200" dirty="0"/>
            </a:br>
            <a:r>
              <a:rPr lang="en-US" sz="1200" dirty="0"/>
              <a:t>(m)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5A8168-BD12-0098-0366-0800D97CF8F6}"/>
              </a:ext>
            </a:extLst>
          </p:cNvPr>
          <p:cNvSpPr txBox="1"/>
          <p:nvPr/>
        </p:nvSpPr>
        <p:spPr>
          <a:xfrm>
            <a:off x="691130" y="1653801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25 -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71C676-6DDB-3B74-4717-D5EC91EF2387}"/>
              </a:ext>
            </a:extLst>
          </p:cNvPr>
          <p:cNvSpPr txBox="1"/>
          <p:nvPr/>
        </p:nvSpPr>
        <p:spPr>
          <a:xfrm>
            <a:off x="692260" y="2165979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50 -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0C52BE-5D6D-287F-5661-0DB26A8C7326}"/>
              </a:ext>
            </a:extLst>
          </p:cNvPr>
          <p:cNvSpPr txBox="1"/>
          <p:nvPr/>
        </p:nvSpPr>
        <p:spPr>
          <a:xfrm>
            <a:off x="691130" y="2678157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75 -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65A5E-9215-2202-D332-CE1A3039627E}"/>
              </a:ext>
            </a:extLst>
          </p:cNvPr>
          <p:cNvSpPr txBox="1"/>
          <p:nvPr/>
        </p:nvSpPr>
        <p:spPr>
          <a:xfrm>
            <a:off x="609377" y="3190335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100 -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2A4A73-9C44-8032-5C1D-51AFD11DF581}"/>
              </a:ext>
            </a:extLst>
          </p:cNvPr>
          <p:cNvSpPr txBox="1"/>
          <p:nvPr/>
        </p:nvSpPr>
        <p:spPr>
          <a:xfrm>
            <a:off x="609377" y="3702513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125 -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28C849-EDD6-B9F0-74C4-961B4D26E423}"/>
              </a:ext>
            </a:extLst>
          </p:cNvPr>
          <p:cNvSpPr txBox="1"/>
          <p:nvPr/>
        </p:nvSpPr>
        <p:spPr>
          <a:xfrm>
            <a:off x="609377" y="4214691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150 -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BB8802-6CB0-7455-0736-E9D589D5C905}"/>
              </a:ext>
            </a:extLst>
          </p:cNvPr>
          <p:cNvSpPr txBox="1"/>
          <p:nvPr/>
        </p:nvSpPr>
        <p:spPr>
          <a:xfrm>
            <a:off x="609377" y="4726869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175 -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283455-B509-B31D-1267-2A48D26DB7B6}"/>
              </a:ext>
            </a:extLst>
          </p:cNvPr>
          <p:cNvSpPr txBox="1"/>
          <p:nvPr/>
        </p:nvSpPr>
        <p:spPr>
          <a:xfrm>
            <a:off x="609377" y="5239047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200 -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64E9F62-40E4-6F66-FA14-AF8838467ECA}"/>
              </a:ext>
            </a:extLst>
          </p:cNvPr>
          <p:cNvCxnSpPr>
            <a:cxnSpLocks/>
          </p:cNvCxnSpPr>
          <p:nvPr/>
        </p:nvCxnSpPr>
        <p:spPr>
          <a:xfrm>
            <a:off x="936785" y="1517279"/>
            <a:ext cx="91440" cy="0"/>
          </a:xfrm>
          <a:prstGeom prst="line">
            <a:avLst/>
          </a:prstGeom>
          <a:ln w="63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578ECA8-D6D7-8906-14A3-1D2093686C82}"/>
              </a:ext>
            </a:extLst>
          </p:cNvPr>
          <p:cNvCxnSpPr>
            <a:cxnSpLocks/>
          </p:cNvCxnSpPr>
          <p:nvPr/>
        </p:nvCxnSpPr>
        <p:spPr>
          <a:xfrm>
            <a:off x="936785" y="1719183"/>
            <a:ext cx="91440" cy="0"/>
          </a:xfrm>
          <a:prstGeom prst="line">
            <a:avLst/>
          </a:prstGeom>
          <a:ln w="63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808E36C-3058-71AF-586F-F4741D576043}"/>
              </a:ext>
            </a:extLst>
          </p:cNvPr>
          <p:cNvCxnSpPr>
            <a:cxnSpLocks/>
          </p:cNvCxnSpPr>
          <p:nvPr/>
        </p:nvCxnSpPr>
        <p:spPr>
          <a:xfrm>
            <a:off x="936785" y="1618231"/>
            <a:ext cx="91440" cy="0"/>
          </a:xfrm>
          <a:prstGeom prst="line">
            <a:avLst/>
          </a:prstGeom>
          <a:ln w="63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4A49822-C70C-EAF7-A14B-0E0E4EA79CB9}"/>
              </a:ext>
            </a:extLst>
          </p:cNvPr>
          <p:cNvCxnSpPr>
            <a:cxnSpLocks/>
          </p:cNvCxnSpPr>
          <p:nvPr/>
        </p:nvCxnSpPr>
        <p:spPr>
          <a:xfrm>
            <a:off x="936785" y="1416327"/>
            <a:ext cx="91440" cy="0"/>
          </a:xfrm>
          <a:prstGeom prst="line">
            <a:avLst/>
          </a:prstGeom>
          <a:ln w="63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671CEA5-26C1-EE8C-E9E5-C7B07803F395}"/>
              </a:ext>
            </a:extLst>
          </p:cNvPr>
          <p:cNvSpPr txBox="1"/>
          <p:nvPr/>
        </p:nvSpPr>
        <p:spPr>
          <a:xfrm>
            <a:off x="1156384" y="2708077"/>
            <a:ext cx="1256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Vp</a:t>
            </a:r>
            <a:r>
              <a:rPr lang="en-US" sz="1200" dirty="0"/>
              <a:t> = 3500 m/s, </a:t>
            </a:r>
            <a:br>
              <a:rPr lang="en-US" sz="1200" dirty="0"/>
            </a:br>
            <a:r>
              <a:rPr lang="en-US" sz="1200" dirty="0"/>
              <a:t>Vs = 1750 m/s, </a:t>
            </a:r>
            <a:br>
              <a:rPr lang="en-US" sz="1200" dirty="0"/>
            </a:br>
            <a:r>
              <a:rPr lang="en-US" sz="1200" dirty="0"/>
              <a:t>Rho = 930 kg/m</a:t>
            </a:r>
            <a:r>
              <a:rPr lang="en-US" sz="1200" baseline="30000" dirty="0"/>
              <a:t>3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60B88-9B39-E87E-EDED-B7450F053D7D}"/>
              </a:ext>
            </a:extLst>
          </p:cNvPr>
          <p:cNvSpPr txBox="1"/>
          <p:nvPr/>
        </p:nvSpPr>
        <p:spPr>
          <a:xfrm>
            <a:off x="1115507" y="4639952"/>
            <a:ext cx="1338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Vp</a:t>
            </a:r>
            <a:r>
              <a:rPr lang="en-US" sz="1200" dirty="0"/>
              <a:t> = 4000 m/s, </a:t>
            </a:r>
            <a:br>
              <a:rPr lang="en-US" sz="1200" dirty="0"/>
            </a:br>
            <a:r>
              <a:rPr lang="en-US" sz="1200" dirty="0"/>
              <a:t>Vs = 2000 m/s, </a:t>
            </a:r>
            <a:br>
              <a:rPr lang="en-US" sz="1200" dirty="0"/>
            </a:br>
            <a:r>
              <a:rPr lang="en-US" sz="1200" dirty="0"/>
              <a:t>Rho = 2600 kg/m</a:t>
            </a:r>
            <a:r>
              <a:rPr lang="en-US" sz="1200" baseline="30000" dirty="0"/>
              <a:t>3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9FA798-E97F-0BEE-C1A6-1C5363B4B35A}"/>
              </a:ext>
            </a:extLst>
          </p:cNvPr>
          <p:cNvSpPr txBox="1"/>
          <p:nvPr/>
        </p:nvSpPr>
        <p:spPr>
          <a:xfrm>
            <a:off x="486383" y="437745"/>
            <a:ext cx="231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Find base of ice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C757896-E231-2713-CB16-6C40F36F213D}"/>
              </a:ext>
            </a:extLst>
          </p:cNvPr>
          <p:cNvCxnSpPr>
            <a:cxnSpLocks/>
          </p:cNvCxnSpPr>
          <p:nvPr/>
        </p:nvCxnSpPr>
        <p:spPr>
          <a:xfrm flipV="1">
            <a:off x="2413267" y="5924145"/>
            <a:ext cx="845499" cy="398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1C960CB-DE49-4860-597C-D1B5219C16BB}"/>
              </a:ext>
            </a:extLst>
          </p:cNvPr>
          <p:cNvSpPr txBox="1"/>
          <p:nvPr/>
        </p:nvSpPr>
        <p:spPr>
          <a:xfrm>
            <a:off x="315662" y="6357349"/>
            <a:ext cx="2661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Small sensitivity at very low velocities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CFA196-188C-9338-250C-1F4BB59ACB7E}"/>
              </a:ext>
            </a:extLst>
          </p:cNvPr>
          <p:cNvSpPr/>
          <p:nvPr/>
        </p:nvSpPr>
        <p:spPr>
          <a:xfrm>
            <a:off x="3677055" y="5749047"/>
            <a:ext cx="447473" cy="31128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278A7F-C81D-8F87-92A4-14577A3AF44A}"/>
              </a:ext>
            </a:extLst>
          </p:cNvPr>
          <p:cNvSpPr/>
          <p:nvPr/>
        </p:nvSpPr>
        <p:spPr>
          <a:xfrm>
            <a:off x="3677055" y="4256945"/>
            <a:ext cx="447473" cy="31128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0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EA4392AC-0E18-40E0-5E3B-7647C0477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88"/>
          <a:stretch/>
        </p:blipFill>
        <p:spPr bwMode="auto">
          <a:xfrm>
            <a:off x="3113088" y="205740"/>
            <a:ext cx="790733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4FB394-A7EB-26EC-C982-9DB37F05C5CA}"/>
              </a:ext>
            </a:extLst>
          </p:cNvPr>
          <p:cNvSpPr/>
          <p:nvPr/>
        </p:nvSpPr>
        <p:spPr>
          <a:xfrm>
            <a:off x="1026931" y="1349353"/>
            <a:ext cx="1536395" cy="3069125"/>
          </a:xfrm>
          <a:prstGeom prst="rect">
            <a:avLst/>
          </a:prstGeom>
          <a:solidFill>
            <a:srgbClr val="ACEA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77D252-B893-900F-4865-6BB6DAEAD558}"/>
              </a:ext>
            </a:extLst>
          </p:cNvPr>
          <p:cNvSpPr/>
          <p:nvPr/>
        </p:nvSpPr>
        <p:spPr>
          <a:xfrm>
            <a:off x="1034689" y="1347900"/>
            <a:ext cx="1528637" cy="3712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B81C38-D537-D419-90ED-683027A9EE36}"/>
              </a:ext>
            </a:extLst>
          </p:cNvPr>
          <p:cNvSpPr/>
          <p:nvPr/>
        </p:nvSpPr>
        <p:spPr>
          <a:xfrm>
            <a:off x="1034689" y="1715646"/>
            <a:ext cx="1528435" cy="18455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187C13-2A9A-4598-03E8-6E31EEE9A8DB}"/>
              </a:ext>
            </a:extLst>
          </p:cNvPr>
          <p:cNvSpPr/>
          <p:nvPr/>
        </p:nvSpPr>
        <p:spPr>
          <a:xfrm>
            <a:off x="1026932" y="4412588"/>
            <a:ext cx="1536395" cy="12633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A36AAA-E447-ED87-FBC2-200332D7BEDD}"/>
              </a:ext>
            </a:extLst>
          </p:cNvPr>
          <p:cNvSpPr/>
          <p:nvPr/>
        </p:nvSpPr>
        <p:spPr>
          <a:xfrm>
            <a:off x="1026932" y="1343463"/>
            <a:ext cx="1536395" cy="4336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16EC22-1203-15E3-1A02-A64C0147B083}"/>
              </a:ext>
            </a:extLst>
          </p:cNvPr>
          <p:cNvSpPr txBox="1"/>
          <p:nvPr/>
        </p:nvSpPr>
        <p:spPr>
          <a:xfrm>
            <a:off x="691130" y="1653801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25 -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C62317-E81C-BE57-8013-8F18D972235D}"/>
              </a:ext>
            </a:extLst>
          </p:cNvPr>
          <p:cNvSpPr txBox="1"/>
          <p:nvPr/>
        </p:nvSpPr>
        <p:spPr>
          <a:xfrm>
            <a:off x="692260" y="2165979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50 -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357DDD-A0A5-4C17-1898-1C25209822BD}"/>
              </a:ext>
            </a:extLst>
          </p:cNvPr>
          <p:cNvSpPr txBox="1"/>
          <p:nvPr/>
        </p:nvSpPr>
        <p:spPr>
          <a:xfrm>
            <a:off x="691130" y="2678157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75 -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62C7F-7302-D2D0-24D2-10F76F39E653}"/>
              </a:ext>
            </a:extLst>
          </p:cNvPr>
          <p:cNvSpPr txBox="1"/>
          <p:nvPr/>
        </p:nvSpPr>
        <p:spPr>
          <a:xfrm>
            <a:off x="609377" y="3190335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100 -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6E4618-FBD7-C482-760C-322E185F8C75}"/>
              </a:ext>
            </a:extLst>
          </p:cNvPr>
          <p:cNvSpPr txBox="1"/>
          <p:nvPr/>
        </p:nvSpPr>
        <p:spPr>
          <a:xfrm>
            <a:off x="609377" y="3702513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125 -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96B270-A1F0-8A20-5FA9-548B16935559}"/>
              </a:ext>
            </a:extLst>
          </p:cNvPr>
          <p:cNvSpPr txBox="1"/>
          <p:nvPr/>
        </p:nvSpPr>
        <p:spPr>
          <a:xfrm>
            <a:off x="609377" y="4214691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150 -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C64BB8-8526-799B-8567-30360DE4D3A2}"/>
              </a:ext>
            </a:extLst>
          </p:cNvPr>
          <p:cNvSpPr txBox="1"/>
          <p:nvPr/>
        </p:nvSpPr>
        <p:spPr>
          <a:xfrm>
            <a:off x="609377" y="4726869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175 -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FCE59E-8530-4733-0FE0-A92637D02A23}"/>
              </a:ext>
            </a:extLst>
          </p:cNvPr>
          <p:cNvSpPr txBox="1"/>
          <p:nvPr/>
        </p:nvSpPr>
        <p:spPr>
          <a:xfrm>
            <a:off x="609377" y="5239047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200 -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44A719-B90E-0766-EA64-33137DE3728C}"/>
              </a:ext>
            </a:extLst>
          </p:cNvPr>
          <p:cNvCxnSpPr>
            <a:cxnSpLocks/>
          </p:cNvCxnSpPr>
          <p:nvPr/>
        </p:nvCxnSpPr>
        <p:spPr>
          <a:xfrm>
            <a:off x="936785" y="1517279"/>
            <a:ext cx="91440" cy="0"/>
          </a:xfrm>
          <a:prstGeom prst="line">
            <a:avLst/>
          </a:prstGeom>
          <a:ln w="63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09990D-BAAD-7B9B-F645-21B192ADD9B1}"/>
              </a:ext>
            </a:extLst>
          </p:cNvPr>
          <p:cNvCxnSpPr>
            <a:cxnSpLocks/>
          </p:cNvCxnSpPr>
          <p:nvPr/>
        </p:nvCxnSpPr>
        <p:spPr>
          <a:xfrm>
            <a:off x="936785" y="1719183"/>
            <a:ext cx="91440" cy="0"/>
          </a:xfrm>
          <a:prstGeom prst="line">
            <a:avLst/>
          </a:prstGeom>
          <a:ln w="63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8FCB57-C258-8EC7-35A0-C52DF30432D5}"/>
              </a:ext>
            </a:extLst>
          </p:cNvPr>
          <p:cNvCxnSpPr>
            <a:cxnSpLocks/>
          </p:cNvCxnSpPr>
          <p:nvPr/>
        </p:nvCxnSpPr>
        <p:spPr>
          <a:xfrm>
            <a:off x="936785" y="1618231"/>
            <a:ext cx="91440" cy="0"/>
          </a:xfrm>
          <a:prstGeom prst="line">
            <a:avLst/>
          </a:prstGeom>
          <a:ln w="63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6CFE88-35EB-FD06-E365-CDA5654094A1}"/>
              </a:ext>
            </a:extLst>
          </p:cNvPr>
          <p:cNvCxnSpPr>
            <a:cxnSpLocks/>
          </p:cNvCxnSpPr>
          <p:nvPr/>
        </p:nvCxnSpPr>
        <p:spPr>
          <a:xfrm>
            <a:off x="936785" y="1416327"/>
            <a:ext cx="91440" cy="0"/>
          </a:xfrm>
          <a:prstGeom prst="line">
            <a:avLst/>
          </a:prstGeom>
          <a:ln w="63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1DA52D-CF23-23A5-C94C-49E06A9163F3}"/>
              </a:ext>
            </a:extLst>
          </p:cNvPr>
          <p:cNvSpPr txBox="1"/>
          <p:nvPr/>
        </p:nvSpPr>
        <p:spPr>
          <a:xfrm>
            <a:off x="1156384" y="2708077"/>
            <a:ext cx="1256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Vp</a:t>
            </a:r>
            <a:r>
              <a:rPr lang="en-US" sz="1200" dirty="0"/>
              <a:t> = 3500 m/s, </a:t>
            </a:r>
            <a:br>
              <a:rPr lang="en-US" sz="1200" dirty="0"/>
            </a:br>
            <a:r>
              <a:rPr lang="en-US" sz="1200" dirty="0"/>
              <a:t>Vs = 1750 m/s, </a:t>
            </a:r>
            <a:br>
              <a:rPr lang="en-US" sz="1200" dirty="0"/>
            </a:br>
            <a:r>
              <a:rPr lang="en-US" sz="1200" dirty="0"/>
              <a:t>Rho = 930 kg/m</a:t>
            </a:r>
            <a:r>
              <a:rPr lang="en-US" sz="1200" baseline="30000" dirty="0"/>
              <a:t>3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C5BDB8-98C7-9375-2ED2-B9A8792D13E4}"/>
              </a:ext>
            </a:extLst>
          </p:cNvPr>
          <p:cNvSpPr txBox="1"/>
          <p:nvPr/>
        </p:nvSpPr>
        <p:spPr>
          <a:xfrm>
            <a:off x="1115507" y="4639952"/>
            <a:ext cx="1338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Vp</a:t>
            </a:r>
            <a:r>
              <a:rPr lang="en-US" sz="1200" dirty="0"/>
              <a:t> = 4000 m/s, </a:t>
            </a:r>
            <a:br>
              <a:rPr lang="en-US" sz="1200" dirty="0"/>
            </a:br>
            <a:r>
              <a:rPr lang="en-US" sz="1200" dirty="0"/>
              <a:t>Vs = 2000 m/s, </a:t>
            </a:r>
            <a:br>
              <a:rPr lang="en-US" sz="1200" dirty="0"/>
            </a:br>
            <a:r>
              <a:rPr lang="en-US" sz="1200" dirty="0"/>
              <a:t>Rho = 2600 kg/m</a:t>
            </a:r>
            <a:r>
              <a:rPr lang="en-US" sz="1200" baseline="30000" dirty="0"/>
              <a:t>3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54D0DB-B8CF-15C1-B848-508B1A532CC2}"/>
              </a:ext>
            </a:extLst>
          </p:cNvPr>
          <p:cNvSpPr txBox="1"/>
          <p:nvPr/>
        </p:nvSpPr>
        <p:spPr>
          <a:xfrm>
            <a:off x="212050" y="544441"/>
            <a:ext cx="1256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Vp</a:t>
            </a:r>
            <a:r>
              <a:rPr lang="en-US" sz="1200" dirty="0"/>
              <a:t> = 2900 m/s, </a:t>
            </a:r>
            <a:br>
              <a:rPr lang="en-US" sz="1200" dirty="0"/>
            </a:br>
            <a:r>
              <a:rPr lang="en-US" sz="1200" dirty="0"/>
              <a:t>Vs = 1300 m/s, </a:t>
            </a:r>
            <a:br>
              <a:rPr lang="en-US" sz="1200" dirty="0"/>
            </a:br>
            <a:r>
              <a:rPr lang="en-US" sz="1200" dirty="0"/>
              <a:t>Rho = 700 kg/m</a:t>
            </a:r>
            <a:r>
              <a:rPr lang="en-US" sz="1200" baseline="30000" dirty="0"/>
              <a:t>3</a:t>
            </a:r>
            <a:endParaRPr lang="en-US" sz="1200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8BD68B0-B357-AEBB-3B41-9BC53E539B61}"/>
              </a:ext>
            </a:extLst>
          </p:cNvPr>
          <p:cNvCxnSpPr>
            <a:stCxn id="21" idx="2"/>
            <a:endCxn id="3" idx="1"/>
          </p:cNvCxnSpPr>
          <p:nvPr/>
        </p:nvCxnSpPr>
        <p:spPr>
          <a:xfrm rot="16200000" flipH="1">
            <a:off x="766205" y="1265058"/>
            <a:ext cx="342770" cy="1941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32429C2-0E33-9629-B1E3-517EC4A0CF79}"/>
              </a:ext>
            </a:extLst>
          </p:cNvPr>
          <p:cNvCxnSpPr>
            <a:cxnSpLocks/>
            <a:endCxn id="4" idx="3"/>
          </p:cNvCxnSpPr>
          <p:nvPr/>
        </p:nvCxnSpPr>
        <p:spPr>
          <a:xfrm rot="16200000" flipV="1">
            <a:off x="2554642" y="1816409"/>
            <a:ext cx="277551" cy="26058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F051391-68F9-D3B2-B551-C45BAAA4A690}"/>
              </a:ext>
            </a:extLst>
          </p:cNvPr>
          <p:cNvSpPr txBox="1"/>
          <p:nvPr/>
        </p:nvSpPr>
        <p:spPr>
          <a:xfrm>
            <a:off x="1768936" y="1995279"/>
            <a:ext cx="125688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Vp</a:t>
            </a:r>
            <a:r>
              <a:rPr lang="en-US" sz="1200" dirty="0"/>
              <a:t> = 2900 m/s, </a:t>
            </a:r>
            <a:br>
              <a:rPr lang="en-US" sz="1200" dirty="0"/>
            </a:br>
            <a:r>
              <a:rPr lang="en-US" sz="1200" dirty="0"/>
              <a:t>Vs = 1150 m/s, </a:t>
            </a:r>
            <a:br>
              <a:rPr lang="en-US" sz="1200" dirty="0"/>
            </a:br>
            <a:r>
              <a:rPr lang="en-US" sz="1200" dirty="0"/>
              <a:t>Rho = 930 kg/m</a:t>
            </a:r>
            <a:r>
              <a:rPr lang="en-US" sz="1200" baseline="30000" dirty="0"/>
              <a:t>3</a:t>
            </a:r>
            <a:endParaRPr lang="en-US" sz="1200" dirty="0"/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5F3FB475-E8D0-0A92-C1BF-2927D18C18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88"/>
          <a:stretch/>
        </p:blipFill>
        <p:spPr bwMode="auto">
          <a:xfrm>
            <a:off x="3113088" y="3428999"/>
            <a:ext cx="790733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5D15DE-5B2E-2390-DFBC-6F0920B24CDC}"/>
              </a:ext>
            </a:extLst>
          </p:cNvPr>
          <p:cNvCxnSpPr>
            <a:cxnSpLocks/>
          </p:cNvCxnSpPr>
          <p:nvPr/>
        </p:nvCxnSpPr>
        <p:spPr>
          <a:xfrm flipV="1">
            <a:off x="2413267" y="5924145"/>
            <a:ext cx="845499" cy="398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E9409DC-B909-BBEE-34A6-0E79713077A2}"/>
              </a:ext>
            </a:extLst>
          </p:cNvPr>
          <p:cNvSpPr txBox="1"/>
          <p:nvPr/>
        </p:nvSpPr>
        <p:spPr>
          <a:xfrm>
            <a:off x="315662" y="6357349"/>
            <a:ext cx="2661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Small sensitivity at very low velocities</a:t>
            </a:r>
          </a:p>
        </p:txBody>
      </p:sp>
    </p:spTree>
    <p:extLst>
      <p:ext uri="{BB962C8B-B14F-4D97-AF65-F5344CB8AC3E}">
        <p14:creationId xmlns:p14="http://schemas.microsoft.com/office/powerpoint/2010/main" val="3128850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>
            <a:extLst>
              <a:ext uri="{FF2B5EF4-FFF2-40B4-BE49-F238E27FC236}">
                <a16:creationId xmlns:a16="http://schemas.microsoft.com/office/drawing/2014/main" id="{5B14CEEE-D7D1-E7A6-8A54-B1EDB44F76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113088" y="205740"/>
            <a:ext cx="790733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2B4C2DEF-6154-738A-67BA-F4B5ECCC4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113088" y="3428999"/>
            <a:ext cx="790733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DFBED0-4A50-AFED-617C-B527F7B0E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22" y="3600450"/>
            <a:ext cx="1602026" cy="29301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086658-FC1A-EBBA-48A4-1C4EEBF78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48" y="594361"/>
            <a:ext cx="1386906" cy="247291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98762C3-7B12-0554-646D-69CAD95BF546}"/>
              </a:ext>
            </a:extLst>
          </p:cNvPr>
          <p:cNvGrpSpPr/>
          <p:nvPr/>
        </p:nvGrpSpPr>
        <p:grpSpPr>
          <a:xfrm>
            <a:off x="8549640" y="5246370"/>
            <a:ext cx="3040380" cy="1124172"/>
            <a:chOff x="8995410" y="5406390"/>
            <a:chExt cx="3040380" cy="112417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264282-5C18-EF8E-BFE6-49D56CDD0BD5}"/>
                </a:ext>
              </a:extLst>
            </p:cNvPr>
            <p:cNvSpPr/>
            <p:nvPr/>
          </p:nvSpPr>
          <p:spPr>
            <a:xfrm>
              <a:off x="8995410" y="5406390"/>
              <a:ext cx="3040380" cy="11241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A55339E-9645-60B6-E909-2F7F139B37BB}"/>
                    </a:ext>
                  </a:extLst>
                </p:cNvPr>
                <p:cNvSpPr txBox="1"/>
                <p:nvPr/>
              </p:nvSpPr>
              <p:spPr>
                <a:xfrm>
                  <a:off x="9184123" y="5507766"/>
                  <a:ext cx="1950021" cy="3167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𝑅𝑢𝑙𝑒</m:t>
                      </m:r>
                      <m:r>
                        <a:rPr lang="en-US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𝑡h𝑢𝑚𝑏</m:t>
                      </m:r>
                      <m:r>
                        <a:rPr lang="en-US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a14:m>
                  <a:endParaRPr lang="en-US" sz="1400" b="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A55339E-9645-60B6-E909-2F7F139B37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4123" y="5507766"/>
                  <a:ext cx="1950021" cy="316753"/>
                </a:xfrm>
                <a:prstGeom prst="rect">
                  <a:avLst/>
                </a:prstGeom>
                <a:blipFill>
                  <a:blip r:embed="rId6"/>
                  <a:stretch>
                    <a:fillRect l="-5000" r="-125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6492C43-2A95-7A08-BD93-A8990AB64A95}"/>
                    </a:ext>
                  </a:extLst>
                </p:cNvPr>
                <p:cNvSpPr txBox="1"/>
                <p:nvPr/>
              </p:nvSpPr>
              <p:spPr>
                <a:xfrm>
                  <a:off x="9184124" y="5876667"/>
                  <a:ext cx="172643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2 </m:t>
                      </m:r>
                    </m:oMath>
                  </a14:m>
                  <a:r>
                    <a:rPr lang="en-US" sz="1400" i="1" dirty="0">
                      <a:solidFill>
                        <a:schemeClr val="bg2">
                          <a:lumMod val="50000"/>
                        </a:schemeClr>
                      </a:solidFill>
                    </a:rPr>
                    <a:t> always positive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6492C43-2A95-7A08-BD93-A8990AB64A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4124" y="5876667"/>
                  <a:ext cx="1726435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5634" t="-25714" r="-4577" b="-5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2E8C9F1-6637-3D77-1403-CC0AF00AC0FB}"/>
                    </a:ext>
                  </a:extLst>
                </p:cNvPr>
                <p:cNvSpPr txBox="1"/>
                <p:nvPr/>
              </p:nvSpPr>
              <p:spPr>
                <a:xfrm>
                  <a:off x="9184123" y="6177041"/>
                  <a:ext cx="271491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𝐴𝑠</m:t>
                      </m:r>
                      <m:r>
                        <a:rPr lang="en-US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𝑖𝑛𝑐𝑟𝑒𝑎𝑠𝑒𝑠</m:t>
                      </m:r>
                      <m:r>
                        <a:rPr lang="en-US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→0</m:t>
                      </m:r>
                    </m:oMath>
                  </a14:m>
                  <a:endParaRPr lang="en-US" sz="1400" i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2E8C9F1-6637-3D77-1403-CC0AF00AC0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4123" y="6177041"/>
                  <a:ext cx="2714910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3587" t="-20000" r="-1121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51613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0B66AD-D2A6-84EB-BCF9-284776521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5448"/>
            <a:ext cx="4316593" cy="5248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2CA5E3-3A1B-6B47-9301-436690407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409" y="1475448"/>
            <a:ext cx="4316593" cy="5248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88EA39-D0DB-13F0-F9BD-ADA3C43FE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705" y="1475448"/>
            <a:ext cx="4316593" cy="5248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3BA642-D100-1E06-95F3-C7D8CFFCEB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265" t="17731" r="3366" b="24163"/>
          <a:stretch/>
        </p:blipFill>
        <p:spPr>
          <a:xfrm>
            <a:off x="10354147" y="36212"/>
            <a:ext cx="1801640" cy="16715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C1AAE03-1FD9-B967-2447-773B5A5D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64955">
            <a:off x="11017639" y="314241"/>
            <a:ext cx="757911" cy="73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tar: 5 Points 6">
            <a:extLst>
              <a:ext uri="{FF2B5EF4-FFF2-40B4-BE49-F238E27FC236}">
                <a16:creationId xmlns:a16="http://schemas.microsoft.com/office/drawing/2014/main" id="{9CA63451-9EB9-9C92-CEBE-270248622D7F}"/>
              </a:ext>
            </a:extLst>
          </p:cNvPr>
          <p:cNvSpPr/>
          <p:nvPr/>
        </p:nvSpPr>
        <p:spPr>
          <a:xfrm>
            <a:off x="11159675" y="611254"/>
            <a:ext cx="166525" cy="145708"/>
          </a:xfrm>
          <a:prstGeom prst="star5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NSF SAGE: IRISWS: Rotation: Docs: v. 1: Help">
            <a:extLst>
              <a:ext uri="{FF2B5EF4-FFF2-40B4-BE49-F238E27FC236}">
                <a16:creationId xmlns:a16="http://schemas.microsoft.com/office/drawing/2014/main" id="{570047CE-4CE9-253D-23A5-CF898E3CB3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04"/>
          <a:stretch/>
        </p:blipFill>
        <p:spPr bwMode="auto">
          <a:xfrm>
            <a:off x="165768" y="171801"/>
            <a:ext cx="2154522" cy="14003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247312-4FF6-C25B-0364-FED4B18CA445}"/>
              </a:ext>
            </a:extLst>
          </p:cNvPr>
          <p:cNvSpPr txBox="1"/>
          <p:nvPr/>
        </p:nvSpPr>
        <p:spPr>
          <a:xfrm>
            <a:off x="2425645" y="322739"/>
            <a:ext cx="215452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Empirical estimates used in glacial seismology:</a:t>
            </a:r>
          </a:p>
          <a:p>
            <a:r>
              <a:rPr lang="en-US" sz="1400" dirty="0" err="1"/>
              <a:t>Vp</a:t>
            </a:r>
            <a:r>
              <a:rPr lang="en-US" sz="1400" dirty="0"/>
              <a:t>/Vs ~ 1.95</a:t>
            </a:r>
          </a:p>
          <a:p>
            <a:r>
              <a:rPr lang="en-US" sz="1400" dirty="0" err="1"/>
              <a:t>Vr</a:t>
            </a:r>
            <a:r>
              <a:rPr lang="en-US" sz="1400" dirty="0"/>
              <a:t>/Vs ~ 0.93</a:t>
            </a:r>
          </a:p>
          <a:p>
            <a:r>
              <a:rPr lang="en-US" sz="1400" dirty="0" err="1"/>
              <a:t>Vp</a:t>
            </a:r>
            <a:r>
              <a:rPr lang="en-US" sz="1400" dirty="0"/>
              <a:t>/</a:t>
            </a:r>
            <a:r>
              <a:rPr lang="en-US" sz="1400" dirty="0" err="1"/>
              <a:t>Vr</a:t>
            </a:r>
            <a:r>
              <a:rPr lang="en-US" sz="1400" dirty="0"/>
              <a:t> ~ 2.1</a:t>
            </a:r>
          </a:p>
          <a:p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9FE86C-1C5C-56A1-51D0-D8ECD7F4DB95}"/>
              </a:ext>
            </a:extLst>
          </p:cNvPr>
          <p:cNvSpPr txBox="1"/>
          <p:nvPr/>
        </p:nvSpPr>
        <p:spPr>
          <a:xfrm>
            <a:off x="5658400" y="687306"/>
            <a:ext cx="1010213" cy="369332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Shot  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D15F4C-2452-47D4-A45F-205D48D11AFB}"/>
              </a:ext>
            </a:extLst>
          </p:cNvPr>
          <p:cNvSpPr txBox="1"/>
          <p:nvPr/>
        </p:nvSpPr>
        <p:spPr>
          <a:xfrm rot="16200000">
            <a:off x="-518072" y="3946019"/>
            <a:ext cx="1367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 (seconds)</a:t>
            </a:r>
          </a:p>
        </p:txBody>
      </p:sp>
    </p:spTree>
    <p:extLst>
      <p:ext uri="{BB962C8B-B14F-4D97-AF65-F5344CB8AC3E}">
        <p14:creationId xmlns:p14="http://schemas.microsoft.com/office/powerpoint/2010/main" val="34310225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6F0006D5-1ABE-72E9-0D28-81AD67E3276B}"/>
              </a:ext>
            </a:extLst>
          </p:cNvPr>
          <p:cNvGrpSpPr/>
          <p:nvPr/>
        </p:nvGrpSpPr>
        <p:grpSpPr>
          <a:xfrm>
            <a:off x="2999371" y="56394"/>
            <a:ext cx="8770920" cy="6712690"/>
            <a:chOff x="265500" y="56394"/>
            <a:chExt cx="8770920" cy="6712690"/>
          </a:xfrm>
        </p:grpSpPr>
        <p:pic>
          <p:nvPicPr>
            <p:cNvPr id="19" name="Picture 18" descr="A graph of a spectrum&#10;&#10;Description automatically generated">
              <a:extLst>
                <a:ext uri="{FF2B5EF4-FFF2-40B4-BE49-F238E27FC236}">
                  <a16:creationId xmlns:a16="http://schemas.microsoft.com/office/drawing/2014/main" id="{825D7C3D-26BF-8F27-C0E1-65A61158F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006" y="3656106"/>
              <a:ext cx="6223414" cy="3108960"/>
            </a:xfrm>
            <a:prstGeom prst="rect">
              <a:avLst/>
            </a:prstGeom>
          </p:spPr>
        </p:pic>
        <p:pic>
          <p:nvPicPr>
            <p:cNvPr id="9" name="Picture 8" descr="A graph of a spectrum&#10;&#10;Description automatically generated">
              <a:extLst>
                <a:ext uri="{FF2B5EF4-FFF2-40B4-BE49-F238E27FC236}">
                  <a16:creationId xmlns:a16="http://schemas.microsoft.com/office/drawing/2014/main" id="{D5B4FF58-0530-E570-49C6-C0F9032D5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006" y="279273"/>
              <a:ext cx="6223414" cy="3108960"/>
            </a:xfrm>
            <a:prstGeom prst="rect">
              <a:avLst/>
            </a:prstGeom>
          </p:spPr>
        </p:pic>
        <p:grpSp>
          <p:nvGrpSpPr>
            <p:cNvPr id="1049" name="Group 1048">
              <a:extLst>
                <a:ext uri="{FF2B5EF4-FFF2-40B4-BE49-F238E27FC236}">
                  <a16:creationId xmlns:a16="http://schemas.microsoft.com/office/drawing/2014/main" id="{FDC69E5F-3FF0-A434-6EF4-4F6B5F06927A}"/>
                </a:ext>
              </a:extLst>
            </p:cNvPr>
            <p:cNvGrpSpPr/>
            <p:nvPr/>
          </p:nvGrpSpPr>
          <p:grpSpPr>
            <a:xfrm>
              <a:off x="617740" y="3024103"/>
              <a:ext cx="2115866" cy="217956"/>
              <a:chOff x="616173" y="3036413"/>
              <a:chExt cx="2115866" cy="217956"/>
            </a:xfrm>
          </p:grpSpPr>
          <p:sp>
            <p:nvSpPr>
              <p:cNvPr id="1060" name="TextBox 1059">
                <a:extLst>
                  <a:ext uri="{FF2B5EF4-FFF2-40B4-BE49-F238E27FC236}">
                    <a16:creationId xmlns:a16="http://schemas.microsoft.com/office/drawing/2014/main" id="{A54801BC-AE70-C5C2-A2F3-4440196D9391}"/>
                  </a:ext>
                </a:extLst>
              </p:cNvPr>
              <p:cNvSpPr txBox="1"/>
              <p:nvPr/>
            </p:nvSpPr>
            <p:spPr>
              <a:xfrm>
                <a:off x="616173" y="3038925"/>
                <a:ext cx="239168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0</a:t>
                </a:r>
              </a:p>
            </p:txBody>
          </p:sp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E89E8FD1-EBE7-4804-2929-065060C76751}"/>
                  </a:ext>
                </a:extLst>
              </p:cNvPr>
              <p:cNvSpPr txBox="1"/>
              <p:nvPr/>
            </p:nvSpPr>
            <p:spPr>
              <a:xfrm>
                <a:off x="2383867" y="3038925"/>
                <a:ext cx="348172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400</a:t>
                </a:r>
              </a:p>
            </p:txBody>
          </p:sp>
          <p:sp>
            <p:nvSpPr>
              <p:cNvPr id="1062" name="TextBox 1061">
                <a:extLst>
                  <a:ext uri="{FF2B5EF4-FFF2-40B4-BE49-F238E27FC236}">
                    <a16:creationId xmlns:a16="http://schemas.microsoft.com/office/drawing/2014/main" id="{C7A9109E-81EF-96AB-D1A7-796354977D52}"/>
                  </a:ext>
                </a:extLst>
              </p:cNvPr>
              <p:cNvSpPr txBox="1"/>
              <p:nvPr/>
            </p:nvSpPr>
            <p:spPr>
              <a:xfrm>
                <a:off x="1469897" y="3038925"/>
                <a:ext cx="348172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200</a:t>
                </a:r>
              </a:p>
            </p:txBody>
          </p:sp>
          <p:cxnSp>
            <p:nvCxnSpPr>
              <p:cNvPr id="1063" name="Straight Connector 1062">
                <a:extLst>
                  <a:ext uri="{FF2B5EF4-FFF2-40B4-BE49-F238E27FC236}">
                    <a16:creationId xmlns:a16="http://schemas.microsoft.com/office/drawing/2014/main" id="{644E6760-D561-EF56-F769-F0E9EB426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7953" y="3036413"/>
                <a:ext cx="0" cy="2743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Straight Connector 1063">
                <a:extLst>
                  <a:ext uri="{FF2B5EF4-FFF2-40B4-BE49-F238E27FC236}">
                    <a16:creationId xmlns:a16="http://schemas.microsoft.com/office/drawing/2014/main" id="{C6FC4CCC-0E89-4844-7DCB-E90E45B2FE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1985" y="3036413"/>
                <a:ext cx="0" cy="2743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Connector 1064">
                <a:extLst>
                  <a:ext uri="{FF2B5EF4-FFF2-40B4-BE49-F238E27FC236}">
                    <a16:creationId xmlns:a16="http://schemas.microsoft.com/office/drawing/2014/main" id="{8D554BCF-B0A9-A31D-DA43-68F17BF186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399" y="3036413"/>
                <a:ext cx="0" cy="2743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4F012E26-6A28-7FDC-D8B1-D8BAB76AA4A0}"/>
                </a:ext>
              </a:extLst>
            </p:cNvPr>
            <p:cNvSpPr/>
            <p:nvPr/>
          </p:nvSpPr>
          <p:spPr>
            <a:xfrm>
              <a:off x="736065" y="363577"/>
              <a:ext cx="1821877" cy="2660525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 l="-14000" t="-5000" r="-7000" b="-6000"/>
              </a:stretch>
            </a:blip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E27666-9CEF-B60C-54C9-BFC191861673}"/>
                </a:ext>
              </a:extLst>
            </p:cNvPr>
            <p:cNvSpPr txBox="1"/>
            <p:nvPr/>
          </p:nvSpPr>
          <p:spPr>
            <a:xfrm>
              <a:off x="1264275" y="371387"/>
              <a:ext cx="133081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Every 10</a:t>
              </a:r>
              <a:r>
                <a:rPr lang="en-US" sz="900" baseline="30000" dirty="0"/>
                <a:t>th</a:t>
              </a:r>
              <a:r>
                <a:rPr lang="en-US" sz="900" dirty="0"/>
                <a:t> trace plotted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64E5E7-DCC7-73A3-4AC2-5AF2FF913E63}"/>
                </a:ext>
              </a:extLst>
            </p:cNvPr>
            <p:cNvSpPr txBox="1"/>
            <p:nvPr/>
          </p:nvSpPr>
          <p:spPr>
            <a:xfrm>
              <a:off x="839393" y="56394"/>
              <a:ext cx="16644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Z component data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D8539DD-0A70-A254-40D0-210205EB90A0}"/>
                </a:ext>
              </a:extLst>
            </p:cNvPr>
            <p:cNvGrpSpPr/>
            <p:nvPr/>
          </p:nvGrpSpPr>
          <p:grpSpPr>
            <a:xfrm>
              <a:off x="617740" y="6424252"/>
              <a:ext cx="2115866" cy="217956"/>
              <a:chOff x="616173" y="3036413"/>
              <a:chExt cx="2115866" cy="217956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21DFF4-D065-1BA3-DCAF-DF45FE5A3A97}"/>
                  </a:ext>
                </a:extLst>
              </p:cNvPr>
              <p:cNvSpPr txBox="1"/>
              <p:nvPr/>
            </p:nvSpPr>
            <p:spPr>
              <a:xfrm>
                <a:off x="616173" y="3038925"/>
                <a:ext cx="239168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BEF883C-4D4A-108A-A919-BFF1EE534B23}"/>
                  </a:ext>
                </a:extLst>
              </p:cNvPr>
              <p:cNvSpPr txBox="1"/>
              <p:nvPr/>
            </p:nvSpPr>
            <p:spPr>
              <a:xfrm>
                <a:off x="2383867" y="3038925"/>
                <a:ext cx="348172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400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DC0FE8-1206-091E-2708-6B69D60CE8C7}"/>
                  </a:ext>
                </a:extLst>
              </p:cNvPr>
              <p:cNvSpPr txBox="1"/>
              <p:nvPr/>
            </p:nvSpPr>
            <p:spPr>
              <a:xfrm>
                <a:off x="1469897" y="3038925"/>
                <a:ext cx="348172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200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495DC0D-80F0-B5FF-D852-6E17326E20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7953" y="3036413"/>
                <a:ext cx="0" cy="2743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DE10225-CF36-BF9D-8A47-3D6AD7E203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1985" y="3036413"/>
                <a:ext cx="0" cy="2743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ECD2930-DC07-F536-BC76-BB86E81D92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399" y="3036413"/>
                <a:ext cx="0" cy="2743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226646F-5B42-3883-7C3C-AEF051595E48}"/>
                </a:ext>
              </a:extLst>
            </p:cNvPr>
            <p:cNvGrpSpPr/>
            <p:nvPr/>
          </p:nvGrpSpPr>
          <p:grpSpPr>
            <a:xfrm>
              <a:off x="406261" y="3650136"/>
              <a:ext cx="433132" cy="2433246"/>
              <a:chOff x="404694" y="264963"/>
              <a:chExt cx="433132" cy="2433246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9403AB-7536-EB2A-1C26-DC7FA92AF83D}"/>
                  </a:ext>
                </a:extLst>
              </p:cNvPr>
              <p:cNvSpPr txBox="1"/>
              <p:nvPr/>
            </p:nvSpPr>
            <p:spPr>
              <a:xfrm>
                <a:off x="542552" y="264963"/>
                <a:ext cx="2952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0 -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FDE00F6-3743-8ED2-D8A0-870F9944B85F}"/>
                  </a:ext>
                </a:extLst>
              </p:cNvPr>
              <p:cNvSpPr txBox="1"/>
              <p:nvPr/>
            </p:nvSpPr>
            <p:spPr>
              <a:xfrm>
                <a:off x="459196" y="2038139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0.2 -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A95A04C-1814-524B-C819-40E838ADD546}"/>
                  </a:ext>
                </a:extLst>
              </p:cNvPr>
              <p:cNvSpPr txBox="1"/>
              <p:nvPr/>
            </p:nvSpPr>
            <p:spPr>
              <a:xfrm>
                <a:off x="459196" y="1148885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0.1 -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28CEE2-C3FD-707B-611A-B459AFA24173}"/>
                  </a:ext>
                </a:extLst>
              </p:cNvPr>
              <p:cNvSpPr txBox="1"/>
              <p:nvPr/>
            </p:nvSpPr>
            <p:spPr>
              <a:xfrm>
                <a:off x="404694" y="2482765"/>
                <a:ext cx="43313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0.25 -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EF67C5A-E98D-C5AE-711F-FE3FD746637B}"/>
                  </a:ext>
                </a:extLst>
              </p:cNvPr>
              <p:cNvSpPr txBox="1"/>
              <p:nvPr/>
            </p:nvSpPr>
            <p:spPr>
              <a:xfrm>
                <a:off x="404694" y="1593512"/>
                <a:ext cx="43313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0.15 -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F75382C-6FEA-60DF-3DD0-6CA030DA8A74}"/>
                  </a:ext>
                </a:extLst>
              </p:cNvPr>
              <p:cNvSpPr txBox="1"/>
              <p:nvPr/>
            </p:nvSpPr>
            <p:spPr>
              <a:xfrm>
                <a:off x="404694" y="704258"/>
                <a:ext cx="43313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0.05 -</a:t>
                </a:r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4F0AB1B-DCAE-E68D-264F-62EC2007AA73}"/>
                </a:ext>
              </a:extLst>
            </p:cNvPr>
            <p:cNvSpPr/>
            <p:nvPr/>
          </p:nvSpPr>
          <p:spPr>
            <a:xfrm>
              <a:off x="736065" y="3763726"/>
              <a:ext cx="1821877" cy="2660525"/>
            </a:xfrm>
            <a:prstGeom prst="rect">
              <a:avLst/>
            </a:prstGeom>
            <a:blipFill>
              <a:blip r:embed="rId6"/>
              <a:stretch>
                <a:fillRect l="-14000" t="-5000" r="-7000" b="-6000"/>
              </a:stretch>
            </a:blip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B7BDA9-C19B-558E-8FCF-FEFC7A5F46B9}"/>
                </a:ext>
              </a:extLst>
            </p:cNvPr>
            <p:cNvSpPr txBox="1"/>
            <p:nvPr/>
          </p:nvSpPr>
          <p:spPr>
            <a:xfrm>
              <a:off x="1264275" y="6522863"/>
              <a:ext cx="7585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Offset (m)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024F281-5763-FC27-C91A-423715281E34}"/>
                </a:ext>
              </a:extLst>
            </p:cNvPr>
            <p:cNvSpPr txBox="1"/>
            <p:nvPr/>
          </p:nvSpPr>
          <p:spPr>
            <a:xfrm rot="16200000">
              <a:off x="72659" y="4915374"/>
              <a:ext cx="6319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Time (s)</a:t>
              </a:r>
            </a:p>
          </p:txBody>
        </p:sp>
        <p:grpSp>
          <p:nvGrpSpPr>
            <p:cNvPr id="1050" name="Group 1049">
              <a:extLst>
                <a:ext uri="{FF2B5EF4-FFF2-40B4-BE49-F238E27FC236}">
                  <a16:creationId xmlns:a16="http://schemas.microsoft.com/office/drawing/2014/main" id="{5CE6F70C-417F-7B98-3318-BB8E1B1D470A}"/>
                </a:ext>
              </a:extLst>
            </p:cNvPr>
            <p:cNvGrpSpPr/>
            <p:nvPr/>
          </p:nvGrpSpPr>
          <p:grpSpPr>
            <a:xfrm>
              <a:off x="406261" y="249987"/>
              <a:ext cx="433132" cy="2433246"/>
              <a:chOff x="404694" y="264963"/>
              <a:chExt cx="433132" cy="2433246"/>
            </a:xfrm>
          </p:grpSpPr>
          <p:sp>
            <p:nvSpPr>
              <p:cNvPr id="1054" name="TextBox 1053">
                <a:extLst>
                  <a:ext uri="{FF2B5EF4-FFF2-40B4-BE49-F238E27FC236}">
                    <a16:creationId xmlns:a16="http://schemas.microsoft.com/office/drawing/2014/main" id="{41062A1C-E4FD-2F75-B4FF-1E1DC45C400E}"/>
                  </a:ext>
                </a:extLst>
              </p:cNvPr>
              <p:cNvSpPr txBox="1"/>
              <p:nvPr/>
            </p:nvSpPr>
            <p:spPr>
              <a:xfrm>
                <a:off x="542552" y="264963"/>
                <a:ext cx="2952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0 -</a:t>
                </a:r>
              </a:p>
            </p:txBody>
          </p:sp>
          <p:sp>
            <p:nvSpPr>
              <p:cNvPr id="1055" name="TextBox 1054">
                <a:extLst>
                  <a:ext uri="{FF2B5EF4-FFF2-40B4-BE49-F238E27FC236}">
                    <a16:creationId xmlns:a16="http://schemas.microsoft.com/office/drawing/2014/main" id="{9871FDF9-B2CB-9C1F-847B-297D929D452A}"/>
                  </a:ext>
                </a:extLst>
              </p:cNvPr>
              <p:cNvSpPr txBox="1"/>
              <p:nvPr/>
            </p:nvSpPr>
            <p:spPr>
              <a:xfrm>
                <a:off x="459196" y="2038139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0.2 -</a:t>
                </a:r>
              </a:p>
            </p:txBody>
          </p:sp>
          <p:sp>
            <p:nvSpPr>
              <p:cNvPr id="1056" name="TextBox 1055">
                <a:extLst>
                  <a:ext uri="{FF2B5EF4-FFF2-40B4-BE49-F238E27FC236}">
                    <a16:creationId xmlns:a16="http://schemas.microsoft.com/office/drawing/2014/main" id="{58B55D7D-399A-AC84-7FA9-DE02B792B3DE}"/>
                  </a:ext>
                </a:extLst>
              </p:cNvPr>
              <p:cNvSpPr txBox="1"/>
              <p:nvPr/>
            </p:nvSpPr>
            <p:spPr>
              <a:xfrm>
                <a:off x="459196" y="1148885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0.1 -</a:t>
                </a:r>
              </a:p>
            </p:txBody>
          </p:sp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D448601A-9486-0033-68DC-31279CC73379}"/>
                  </a:ext>
                </a:extLst>
              </p:cNvPr>
              <p:cNvSpPr txBox="1"/>
              <p:nvPr/>
            </p:nvSpPr>
            <p:spPr>
              <a:xfrm>
                <a:off x="404694" y="2482765"/>
                <a:ext cx="43313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0.25 -</a:t>
                </a:r>
              </a:p>
            </p:txBody>
          </p:sp>
          <p:sp>
            <p:nvSpPr>
              <p:cNvPr id="1058" name="TextBox 1057">
                <a:extLst>
                  <a:ext uri="{FF2B5EF4-FFF2-40B4-BE49-F238E27FC236}">
                    <a16:creationId xmlns:a16="http://schemas.microsoft.com/office/drawing/2014/main" id="{25F69245-E60E-AC57-D617-61CC31C8C96E}"/>
                  </a:ext>
                </a:extLst>
              </p:cNvPr>
              <p:cNvSpPr txBox="1"/>
              <p:nvPr/>
            </p:nvSpPr>
            <p:spPr>
              <a:xfrm>
                <a:off x="404694" y="1593512"/>
                <a:ext cx="43313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0.15 -</a:t>
                </a:r>
              </a:p>
            </p:txBody>
          </p:sp>
          <p:sp>
            <p:nvSpPr>
              <p:cNvPr id="1059" name="TextBox 1058">
                <a:extLst>
                  <a:ext uri="{FF2B5EF4-FFF2-40B4-BE49-F238E27FC236}">
                    <a16:creationId xmlns:a16="http://schemas.microsoft.com/office/drawing/2014/main" id="{D7D9C274-3E7C-8CCC-C683-353B07EAB8C9}"/>
                  </a:ext>
                </a:extLst>
              </p:cNvPr>
              <p:cNvSpPr txBox="1"/>
              <p:nvPr/>
            </p:nvSpPr>
            <p:spPr>
              <a:xfrm>
                <a:off x="404694" y="704258"/>
                <a:ext cx="43313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0.05 -</a:t>
                </a:r>
              </a:p>
            </p:txBody>
          </p:sp>
        </p:grpSp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146F1414-C6F7-90D3-11F8-755DFE3192BF}"/>
                </a:ext>
              </a:extLst>
            </p:cNvPr>
            <p:cNvSpPr txBox="1"/>
            <p:nvPr/>
          </p:nvSpPr>
          <p:spPr>
            <a:xfrm>
              <a:off x="1264275" y="3122714"/>
              <a:ext cx="7585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Offset (m)</a:t>
              </a:r>
            </a:p>
          </p:txBody>
        </p: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A232CFD9-728C-67C0-6024-4A6E8F0A137A}"/>
                </a:ext>
              </a:extLst>
            </p:cNvPr>
            <p:cNvSpPr txBox="1"/>
            <p:nvPr/>
          </p:nvSpPr>
          <p:spPr>
            <a:xfrm rot="16200000">
              <a:off x="72659" y="1515225"/>
              <a:ext cx="6319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Time (s)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2C3D98-D306-1B9E-8711-9C59EA2D98C6}"/>
                </a:ext>
              </a:extLst>
            </p:cNvPr>
            <p:cNvSpPr txBox="1"/>
            <p:nvPr/>
          </p:nvSpPr>
          <p:spPr>
            <a:xfrm>
              <a:off x="839393" y="3446492"/>
              <a:ext cx="16644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R component data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68446B-DD48-D1C6-E436-0F677239F05A}"/>
                </a:ext>
              </a:extLst>
            </p:cNvPr>
            <p:cNvSpPr txBox="1"/>
            <p:nvPr/>
          </p:nvSpPr>
          <p:spPr>
            <a:xfrm>
              <a:off x="1264275" y="3774048"/>
              <a:ext cx="133081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Every 10</a:t>
              </a:r>
              <a:r>
                <a:rPr lang="en-US" sz="900" baseline="30000" dirty="0"/>
                <a:t>th</a:t>
              </a:r>
              <a:r>
                <a:rPr lang="en-US" sz="900" dirty="0"/>
                <a:t> trace plotted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6D33EA-23BC-2318-487D-645FDC1A8812}"/>
                </a:ext>
              </a:extLst>
            </p:cNvPr>
            <p:cNvSpPr txBox="1"/>
            <p:nvPr/>
          </p:nvSpPr>
          <p:spPr>
            <a:xfrm>
              <a:off x="4220430" y="56394"/>
              <a:ext cx="27583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Z component: Dispersion Curve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001F91-8A1D-843E-99A8-31F016683AC5}"/>
                </a:ext>
              </a:extLst>
            </p:cNvPr>
            <p:cNvSpPr txBox="1"/>
            <p:nvPr/>
          </p:nvSpPr>
          <p:spPr>
            <a:xfrm>
              <a:off x="4212415" y="3446492"/>
              <a:ext cx="27743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R component: Dispersion Curve</a:t>
              </a:r>
            </a:p>
          </p:txBody>
        </p:sp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A82168B3-F332-A851-FABF-4239FF81BA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96" t="11283" r="2937" b="17024"/>
            <a:stretch/>
          </p:blipFill>
          <p:spPr bwMode="auto">
            <a:xfrm>
              <a:off x="3348131" y="492863"/>
              <a:ext cx="4462725" cy="2421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B1F2CE8F-E7EE-FF1B-8A4D-B83641F4B8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97" t="13483" r="2936" b="15536"/>
            <a:stretch/>
          </p:blipFill>
          <p:spPr bwMode="auto">
            <a:xfrm>
              <a:off x="3348131" y="3942269"/>
              <a:ext cx="4462725" cy="2397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A2C39E3-49BC-4D73-EE41-EEF336332D77}"/>
              </a:ext>
            </a:extLst>
          </p:cNvPr>
          <p:cNvSpPr/>
          <p:nvPr/>
        </p:nvSpPr>
        <p:spPr>
          <a:xfrm>
            <a:off x="1026932" y="4412588"/>
            <a:ext cx="1536395" cy="12633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FC6751-91E0-5DC6-D2B0-5D10A1B3AFE1}"/>
              </a:ext>
            </a:extLst>
          </p:cNvPr>
          <p:cNvSpPr/>
          <p:nvPr/>
        </p:nvSpPr>
        <p:spPr>
          <a:xfrm>
            <a:off x="1026931" y="1349353"/>
            <a:ext cx="1536395" cy="3069125"/>
          </a:xfrm>
          <a:prstGeom prst="rect">
            <a:avLst/>
          </a:prstGeom>
          <a:solidFill>
            <a:srgbClr val="ACEA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81B7B-9F5D-3D4B-6CDD-CA0C16C0A13F}"/>
              </a:ext>
            </a:extLst>
          </p:cNvPr>
          <p:cNvSpPr/>
          <p:nvPr/>
        </p:nvSpPr>
        <p:spPr>
          <a:xfrm>
            <a:off x="1026932" y="1343463"/>
            <a:ext cx="1536395" cy="4336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890471-BD8A-69C0-1434-27C69786D73C}"/>
              </a:ext>
            </a:extLst>
          </p:cNvPr>
          <p:cNvSpPr txBox="1"/>
          <p:nvPr/>
        </p:nvSpPr>
        <p:spPr>
          <a:xfrm>
            <a:off x="131102" y="2988229"/>
            <a:ext cx="593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Depth</a:t>
            </a:r>
            <a:br>
              <a:rPr lang="en-US" sz="1200" dirty="0"/>
            </a:br>
            <a:r>
              <a:rPr lang="en-US" sz="1200" dirty="0"/>
              <a:t>(m)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C110BB-51A2-DF20-F5EE-2A8D7676915A}"/>
              </a:ext>
            </a:extLst>
          </p:cNvPr>
          <p:cNvSpPr txBox="1"/>
          <p:nvPr/>
        </p:nvSpPr>
        <p:spPr>
          <a:xfrm>
            <a:off x="691130" y="1653801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25 -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8F23E5-D694-5375-DEE0-9725B46F36A7}"/>
              </a:ext>
            </a:extLst>
          </p:cNvPr>
          <p:cNvSpPr txBox="1"/>
          <p:nvPr/>
        </p:nvSpPr>
        <p:spPr>
          <a:xfrm>
            <a:off x="692260" y="2165979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50 -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C8973B-06AF-6FD4-DF67-50361A1D8821}"/>
              </a:ext>
            </a:extLst>
          </p:cNvPr>
          <p:cNvSpPr txBox="1"/>
          <p:nvPr/>
        </p:nvSpPr>
        <p:spPr>
          <a:xfrm>
            <a:off x="691130" y="2678157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75 -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B42608-6FA1-2D51-B0C1-0462E6C79D73}"/>
              </a:ext>
            </a:extLst>
          </p:cNvPr>
          <p:cNvSpPr txBox="1"/>
          <p:nvPr/>
        </p:nvSpPr>
        <p:spPr>
          <a:xfrm>
            <a:off x="609377" y="3190335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100 -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3943A3-AE56-1AE6-2B08-56CB6D5768EE}"/>
              </a:ext>
            </a:extLst>
          </p:cNvPr>
          <p:cNvSpPr txBox="1"/>
          <p:nvPr/>
        </p:nvSpPr>
        <p:spPr>
          <a:xfrm>
            <a:off x="609377" y="3702513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125 -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48F9BF-5C46-39D6-A81B-45D8D1EE80FF}"/>
              </a:ext>
            </a:extLst>
          </p:cNvPr>
          <p:cNvSpPr txBox="1"/>
          <p:nvPr/>
        </p:nvSpPr>
        <p:spPr>
          <a:xfrm>
            <a:off x="609377" y="4214691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150 -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03E38F-E5CE-2796-C57C-396D7FAC86F8}"/>
              </a:ext>
            </a:extLst>
          </p:cNvPr>
          <p:cNvSpPr txBox="1"/>
          <p:nvPr/>
        </p:nvSpPr>
        <p:spPr>
          <a:xfrm>
            <a:off x="609377" y="4726869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175 -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8472AE-AAD1-88DF-79C3-087CF56DBD12}"/>
              </a:ext>
            </a:extLst>
          </p:cNvPr>
          <p:cNvSpPr txBox="1"/>
          <p:nvPr/>
        </p:nvSpPr>
        <p:spPr>
          <a:xfrm>
            <a:off x="609377" y="5239047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200 -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1751F50-FE08-9946-83E6-AFF5C4F08066}"/>
              </a:ext>
            </a:extLst>
          </p:cNvPr>
          <p:cNvCxnSpPr>
            <a:cxnSpLocks/>
          </p:cNvCxnSpPr>
          <p:nvPr/>
        </p:nvCxnSpPr>
        <p:spPr>
          <a:xfrm>
            <a:off x="936785" y="1517279"/>
            <a:ext cx="91440" cy="0"/>
          </a:xfrm>
          <a:prstGeom prst="line">
            <a:avLst/>
          </a:prstGeom>
          <a:ln w="63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3FC861-830D-9869-AC42-E6A9BB8F431A}"/>
              </a:ext>
            </a:extLst>
          </p:cNvPr>
          <p:cNvCxnSpPr>
            <a:cxnSpLocks/>
          </p:cNvCxnSpPr>
          <p:nvPr/>
        </p:nvCxnSpPr>
        <p:spPr>
          <a:xfrm>
            <a:off x="936785" y="1719183"/>
            <a:ext cx="91440" cy="0"/>
          </a:xfrm>
          <a:prstGeom prst="line">
            <a:avLst/>
          </a:prstGeom>
          <a:ln w="63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E789741-212C-2D38-9158-9A2F8083A818}"/>
              </a:ext>
            </a:extLst>
          </p:cNvPr>
          <p:cNvCxnSpPr>
            <a:cxnSpLocks/>
          </p:cNvCxnSpPr>
          <p:nvPr/>
        </p:nvCxnSpPr>
        <p:spPr>
          <a:xfrm>
            <a:off x="936785" y="1618231"/>
            <a:ext cx="91440" cy="0"/>
          </a:xfrm>
          <a:prstGeom prst="line">
            <a:avLst/>
          </a:prstGeom>
          <a:ln w="63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EA4C843-F68B-52E6-B5C5-849DEA8CD7D4}"/>
              </a:ext>
            </a:extLst>
          </p:cNvPr>
          <p:cNvCxnSpPr>
            <a:cxnSpLocks/>
          </p:cNvCxnSpPr>
          <p:nvPr/>
        </p:nvCxnSpPr>
        <p:spPr>
          <a:xfrm>
            <a:off x="936785" y="1416327"/>
            <a:ext cx="91440" cy="0"/>
          </a:xfrm>
          <a:prstGeom prst="line">
            <a:avLst/>
          </a:prstGeom>
          <a:ln w="63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B7559A-0144-301E-6E53-F821D4498E65}"/>
              </a:ext>
            </a:extLst>
          </p:cNvPr>
          <p:cNvSpPr txBox="1"/>
          <p:nvPr/>
        </p:nvSpPr>
        <p:spPr>
          <a:xfrm>
            <a:off x="1156384" y="2708077"/>
            <a:ext cx="1256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Vp</a:t>
            </a:r>
            <a:r>
              <a:rPr lang="en-US" sz="1200" dirty="0"/>
              <a:t> = 3500 m/s, </a:t>
            </a:r>
            <a:br>
              <a:rPr lang="en-US" sz="1200" dirty="0"/>
            </a:br>
            <a:r>
              <a:rPr lang="en-US" sz="1200" dirty="0"/>
              <a:t>Vs = 1750 m/s, </a:t>
            </a:r>
            <a:br>
              <a:rPr lang="en-US" sz="1200" dirty="0"/>
            </a:br>
            <a:r>
              <a:rPr lang="en-US" sz="1200" dirty="0"/>
              <a:t>Rho = 930 kg/m</a:t>
            </a:r>
            <a:r>
              <a:rPr lang="en-US" sz="1200" baseline="30000" dirty="0"/>
              <a:t>3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25E5BD-60D5-F5B5-6CAA-34CB5785C0F9}"/>
              </a:ext>
            </a:extLst>
          </p:cNvPr>
          <p:cNvSpPr txBox="1"/>
          <p:nvPr/>
        </p:nvSpPr>
        <p:spPr>
          <a:xfrm>
            <a:off x="1115507" y="4639952"/>
            <a:ext cx="1338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Vp</a:t>
            </a:r>
            <a:r>
              <a:rPr lang="en-US" sz="1200" dirty="0"/>
              <a:t> = 4000 m/s, </a:t>
            </a:r>
            <a:br>
              <a:rPr lang="en-US" sz="1200" dirty="0"/>
            </a:br>
            <a:r>
              <a:rPr lang="en-US" sz="1200" dirty="0"/>
              <a:t>Vs = 2000 m/s, </a:t>
            </a:r>
            <a:br>
              <a:rPr lang="en-US" sz="1200" dirty="0"/>
            </a:br>
            <a:r>
              <a:rPr lang="en-US" sz="1200" dirty="0"/>
              <a:t>Rho = 2600 kg/m</a:t>
            </a:r>
            <a:r>
              <a:rPr lang="en-US" sz="1200" baseline="30000" dirty="0"/>
              <a:t>3</a:t>
            </a:r>
            <a:endParaRPr lang="en-US" sz="12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9566470-F718-66F6-F6FF-4057F6AFE0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4" t="5016" r="4768" b="12585"/>
          <a:stretch/>
        </p:blipFill>
        <p:spPr bwMode="auto">
          <a:xfrm>
            <a:off x="6068844" y="422430"/>
            <a:ext cx="4475884" cy="259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7765A7FD-D11B-1F79-1CE1-2E716FD956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2" t="3717" r="4768" b="12585"/>
          <a:stretch/>
        </p:blipFill>
        <p:spPr bwMode="auto">
          <a:xfrm>
            <a:off x="6078188" y="3763726"/>
            <a:ext cx="4462725" cy="263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5AD4011-A591-A75D-A9C2-40BA4C128C2D}"/>
              </a:ext>
            </a:extLst>
          </p:cNvPr>
          <p:cNvSpPr txBox="1"/>
          <p:nvPr/>
        </p:nvSpPr>
        <p:spPr>
          <a:xfrm>
            <a:off x="198408" y="6218482"/>
            <a:ext cx="231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Find base of ice</a:t>
            </a:r>
          </a:p>
        </p:txBody>
      </p:sp>
    </p:spTree>
    <p:extLst>
      <p:ext uri="{BB962C8B-B14F-4D97-AF65-F5344CB8AC3E}">
        <p14:creationId xmlns:p14="http://schemas.microsoft.com/office/powerpoint/2010/main" val="41113784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91E5F81-9219-7983-AFBD-56D8250A2CBD}"/>
              </a:ext>
            </a:extLst>
          </p:cNvPr>
          <p:cNvGrpSpPr/>
          <p:nvPr/>
        </p:nvGrpSpPr>
        <p:grpSpPr>
          <a:xfrm>
            <a:off x="2999370" y="56394"/>
            <a:ext cx="8770920" cy="6712690"/>
            <a:chOff x="265500" y="56394"/>
            <a:chExt cx="8770920" cy="6712690"/>
          </a:xfrm>
        </p:grpSpPr>
        <p:pic>
          <p:nvPicPr>
            <p:cNvPr id="3" name="Picture 2" descr="A purple and green graph&#10;&#10;Description automatically generated with medium confidence">
              <a:extLst>
                <a:ext uri="{FF2B5EF4-FFF2-40B4-BE49-F238E27FC236}">
                  <a16:creationId xmlns:a16="http://schemas.microsoft.com/office/drawing/2014/main" id="{6D5367EE-67C7-DB69-3121-495262B1F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006" y="279273"/>
              <a:ext cx="6223414" cy="3108960"/>
            </a:xfrm>
            <a:prstGeom prst="rect">
              <a:avLst/>
            </a:prstGeom>
          </p:spPr>
        </p:pic>
        <p:pic>
          <p:nvPicPr>
            <p:cNvPr id="7" name="Picture 6" descr="A purple and green graph&#10;&#10;Description automatically generated with medium confidence">
              <a:extLst>
                <a:ext uri="{FF2B5EF4-FFF2-40B4-BE49-F238E27FC236}">
                  <a16:creationId xmlns:a16="http://schemas.microsoft.com/office/drawing/2014/main" id="{1FE96666-34F6-D5CC-B646-C6A2DBBF3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006" y="3656106"/>
              <a:ext cx="6223414" cy="3108960"/>
            </a:xfrm>
            <a:prstGeom prst="rect">
              <a:avLst/>
            </a:prstGeom>
          </p:spPr>
        </p:pic>
        <p:grpSp>
          <p:nvGrpSpPr>
            <p:cNvPr id="1049" name="Group 1048">
              <a:extLst>
                <a:ext uri="{FF2B5EF4-FFF2-40B4-BE49-F238E27FC236}">
                  <a16:creationId xmlns:a16="http://schemas.microsoft.com/office/drawing/2014/main" id="{FDC69E5F-3FF0-A434-6EF4-4F6B5F06927A}"/>
                </a:ext>
              </a:extLst>
            </p:cNvPr>
            <p:cNvGrpSpPr/>
            <p:nvPr/>
          </p:nvGrpSpPr>
          <p:grpSpPr>
            <a:xfrm>
              <a:off x="617740" y="3024103"/>
              <a:ext cx="2115866" cy="217956"/>
              <a:chOff x="616173" y="3036413"/>
              <a:chExt cx="2115866" cy="217956"/>
            </a:xfrm>
          </p:grpSpPr>
          <p:sp>
            <p:nvSpPr>
              <p:cNvPr id="1060" name="TextBox 1059">
                <a:extLst>
                  <a:ext uri="{FF2B5EF4-FFF2-40B4-BE49-F238E27FC236}">
                    <a16:creationId xmlns:a16="http://schemas.microsoft.com/office/drawing/2014/main" id="{A54801BC-AE70-C5C2-A2F3-4440196D9391}"/>
                  </a:ext>
                </a:extLst>
              </p:cNvPr>
              <p:cNvSpPr txBox="1"/>
              <p:nvPr/>
            </p:nvSpPr>
            <p:spPr>
              <a:xfrm>
                <a:off x="616173" y="3038925"/>
                <a:ext cx="239168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0</a:t>
                </a:r>
              </a:p>
            </p:txBody>
          </p:sp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E89E8FD1-EBE7-4804-2929-065060C76751}"/>
                  </a:ext>
                </a:extLst>
              </p:cNvPr>
              <p:cNvSpPr txBox="1"/>
              <p:nvPr/>
            </p:nvSpPr>
            <p:spPr>
              <a:xfrm>
                <a:off x="2383867" y="3038925"/>
                <a:ext cx="348172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400</a:t>
                </a:r>
              </a:p>
            </p:txBody>
          </p:sp>
          <p:sp>
            <p:nvSpPr>
              <p:cNvPr id="1062" name="TextBox 1061">
                <a:extLst>
                  <a:ext uri="{FF2B5EF4-FFF2-40B4-BE49-F238E27FC236}">
                    <a16:creationId xmlns:a16="http://schemas.microsoft.com/office/drawing/2014/main" id="{C7A9109E-81EF-96AB-D1A7-796354977D52}"/>
                  </a:ext>
                </a:extLst>
              </p:cNvPr>
              <p:cNvSpPr txBox="1"/>
              <p:nvPr/>
            </p:nvSpPr>
            <p:spPr>
              <a:xfrm>
                <a:off x="1469897" y="3038925"/>
                <a:ext cx="348172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200</a:t>
                </a:r>
              </a:p>
            </p:txBody>
          </p:sp>
          <p:cxnSp>
            <p:nvCxnSpPr>
              <p:cNvPr id="1063" name="Straight Connector 1062">
                <a:extLst>
                  <a:ext uri="{FF2B5EF4-FFF2-40B4-BE49-F238E27FC236}">
                    <a16:creationId xmlns:a16="http://schemas.microsoft.com/office/drawing/2014/main" id="{644E6760-D561-EF56-F769-F0E9EB426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7953" y="3036413"/>
                <a:ext cx="0" cy="2743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Straight Connector 1063">
                <a:extLst>
                  <a:ext uri="{FF2B5EF4-FFF2-40B4-BE49-F238E27FC236}">
                    <a16:creationId xmlns:a16="http://schemas.microsoft.com/office/drawing/2014/main" id="{C6FC4CCC-0E89-4844-7DCB-E90E45B2FE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1985" y="3036413"/>
                <a:ext cx="0" cy="2743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Connector 1064">
                <a:extLst>
                  <a:ext uri="{FF2B5EF4-FFF2-40B4-BE49-F238E27FC236}">
                    <a16:creationId xmlns:a16="http://schemas.microsoft.com/office/drawing/2014/main" id="{8D554BCF-B0A9-A31D-DA43-68F17BF186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399" y="3036413"/>
                <a:ext cx="0" cy="2743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4F012E26-6A28-7FDC-D8B1-D8BAB76AA4A0}"/>
                </a:ext>
              </a:extLst>
            </p:cNvPr>
            <p:cNvSpPr/>
            <p:nvPr/>
          </p:nvSpPr>
          <p:spPr>
            <a:xfrm>
              <a:off x="736065" y="363577"/>
              <a:ext cx="1821877" cy="2660525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 l="-14000" t="-5000" r="-7000" b="-6000"/>
              </a:stretch>
            </a:blip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E27666-9CEF-B60C-54C9-BFC191861673}"/>
                </a:ext>
              </a:extLst>
            </p:cNvPr>
            <p:cNvSpPr txBox="1"/>
            <p:nvPr/>
          </p:nvSpPr>
          <p:spPr>
            <a:xfrm>
              <a:off x="1264275" y="371387"/>
              <a:ext cx="133081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Every 10</a:t>
              </a:r>
              <a:r>
                <a:rPr lang="en-US" sz="900" baseline="30000" dirty="0"/>
                <a:t>th</a:t>
              </a:r>
              <a:r>
                <a:rPr lang="en-US" sz="900" dirty="0"/>
                <a:t> trace plotted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64E5E7-DCC7-73A3-4AC2-5AF2FF913E63}"/>
                </a:ext>
              </a:extLst>
            </p:cNvPr>
            <p:cNvSpPr txBox="1"/>
            <p:nvPr/>
          </p:nvSpPr>
          <p:spPr>
            <a:xfrm>
              <a:off x="839393" y="56394"/>
              <a:ext cx="16644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Z component data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D8539DD-0A70-A254-40D0-210205EB90A0}"/>
                </a:ext>
              </a:extLst>
            </p:cNvPr>
            <p:cNvGrpSpPr/>
            <p:nvPr/>
          </p:nvGrpSpPr>
          <p:grpSpPr>
            <a:xfrm>
              <a:off x="617740" y="6424252"/>
              <a:ext cx="2115866" cy="217956"/>
              <a:chOff x="616173" y="3036413"/>
              <a:chExt cx="2115866" cy="217956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21DFF4-D065-1BA3-DCAF-DF45FE5A3A97}"/>
                  </a:ext>
                </a:extLst>
              </p:cNvPr>
              <p:cNvSpPr txBox="1"/>
              <p:nvPr/>
            </p:nvSpPr>
            <p:spPr>
              <a:xfrm>
                <a:off x="616173" y="3038925"/>
                <a:ext cx="239168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BEF883C-4D4A-108A-A919-BFF1EE534B23}"/>
                  </a:ext>
                </a:extLst>
              </p:cNvPr>
              <p:cNvSpPr txBox="1"/>
              <p:nvPr/>
            </p:nvSpPr>
            <p:spPr>
              <a:xfrm>
                <a:off x="2383867" y="3038925"/>
                <a:ext cx="348172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400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DC0FE8-1206-091E-2708-6B69D60CE8C7}"/>
                  </a:ext>
                </a:extLst>
              </p:cNvPr>
              <p:cNvSpPr txBox="1"/>
              <p:nvPr/>
            </p:nvSpPr>
            <p:spPr>
              <a:xfrm>
                <a:off x="1469897" y="3038925"/>
                <a:ext cx="348172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200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495DC0D-80F0-B5FF-D852-6E17326E20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7953" y="3036413"/>
                <a:ext cx="0" cy="2743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DE10225-CF36-BF9D-8A47-3D6AD7E203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1985" y="3036413"/>
                <a:ext cx="0" cy="2743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ECD2930-DC07-F536-BC76-BB86E81D92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399" y="3036413"/>
                <a:ext cx="0" cy="2743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226646F-5B42-3883-7C3C-AEF051595E48}"/>
                </a:ext>
              </a:extLst>
            </p:cNvPr>
            <p:cNvGrpSpPr/>
            <p:nvPr/>
          </p:nvGrpSpPr>
          <p:grpSpPr>
            <a:xfrm>
              <a:off x="406261" y="3650136"/>
              <a:ext cx="433132" cy="2433246"/>
              <a:chOff x="404694" y="264963"/>
              <a:chExt cx="433132" cy="2433246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9403AB-7536-EB2A-1C26-DC7FA92AF83D}"/>
                  </a:ext>
                </a:extLst>
              </p:cNvPr>
              <p:cNvSpPr txBox="1"/>
              <p:nvPr/>
            </p:nvSpPr>
            <p:spPr>
              <a:xfrm>
                <a:off x="542552" y="264963"/>
                <a:ext cx="2952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0 -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FDE00F6-3743-8ED2-D8A0-870F9944B85F}"/>
                  </a:ext>
                </a:extLst>
              </p:cNvPr>
              <p:cNvSpPr txBox="1"/>
              <p:nvPr/>
            </p:nvSpPr>
            <p:spPr>
              <a:xfrm>
                <a:off x="459196" y="2038139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0.2 -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A95A04C-1814-524B-C819-40E838ADD546}"/>
                  </a:ext>
                </a:extLst>
              </p:cNvPr>
              <p:cNvSpPr txBox="1"/>
              <p:nvPr/>
            </p:nvSpPr>
            <p:spPr>
              <a:xfrm>
                <a:off x="459196" y="1148885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0.1 -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28CEE2-C3FD-707B-611A-B459AFA24173}"/>
                  </a:ext>
                </a:extLst>
              </p:cNvPr>
              <p:cNvSpPr txBox="1"/>
              <p:nvPr/>
            </p:nvSpPr>
            <p:spPr>
              <a:xfrm>
                <a:off x="404694" y="2482765"/>
                <a:ext cx="43313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0.25 -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EF67C5A-E98D-C5AE-711F-FE3FD746637B}"/>
                  </a:ext>
                </a:extLst>
              </p:cNvPr>
              <p:cNvSpPr txBox="1"/>
              <p:nvPr/>
            </p:nvSpPr>
            <p:spPr>
              <a:xfrm>
                <a:off x="404694" y="1593512"/>
                <a:ext cx="43313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0.15 -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F75382C-6FEA-60DF-3DD0-6CA030DA8A74}"/>
                  </a:ext>
                </a:extLst>
              </p:cNvPr>
              <p:cNvSpPr txBox="1"/>
              <p:nvPr/>
            </p:nvSpPr>
            <p:spPr>
              <a:xfrm>
                <a:off x="404694" y="704258"/>
                <a:ext cx="43313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0.05 -</a:t>
                </a:r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4F0AB1B-DCAE-E68D-264F-62EC2007AA73}"/>
                </a:ext>
              </a:extLst>
            </p:cNvPr>
            <p:cNvSpPr/>
            <p:nvPr/>
          </p:nvSpPr>
          <p:spPr>
            <a:xfrm>
              <a:off x="736065" y="3763726"/>
              <a:ext cx="1821877" cy="2660525"/>
            </a:xfrm>
            <a:prstGeom prst="rect">
              <a:avLst/>
            </a:prstGeom>
            <a:blipFill>
              <a:blip r:embed="rId6"/>
              <a:stretch>
                <a:fillRect l="-14000" t="-5000" r="-7000" b="-6000"/>
              </a:stretch>
            </a:blip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B7BDA9-C19B-558E-8FCF-FEFC7A5F46B9}"/>
                </a:ext>
              </a:extLst>
            </p:cNvPr>
            <p:cNvSpPr txBox="1"/>
            <p:nvPr/>
          </p:nvSpPr>
          <p:spPr>
            <a:xfrm>
              <a:off x="1264275" y="6522863"/>
              <a:ext cx="7585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Offset (m)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024F281-5763-FC27-C91A-423715281E34}"/>
                </a:ext>
              </a:extLst>
            </p:cNvPr>
            <p:cNvSpPr txBox="1"/>
            <p:nvPr/>
          </p:nvSpPr>
          <p:spPr>
            <a:xfrm rot="16200000">
              <a:off x="72659" y="4915374"/>
              <a:ext cx="6319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Time (s)</a:t>
              </a:r>
            </a:p>
          </p:txBody>
        </p:sp>
        <p:grpSp>
          <p:nvGrpSpPr>
            <p:cNvPr id="1050" name="Group 1049">
              <a:extLst>
                <a:ext uri="{FF2B5EF4-FFF2-40B4-BE49-F238E27FC236}">
                  <a16:creationId xmlns:a16="http://schemas.microsoft.com/office/drawing/2014/main" id="{5CE6F70C-417F-7B98-3318-BB8E1B1D470A}"/>
                </a:ext>
              </a:extLst>
            </p:cNvPr>
            <p:cNvGrpSpPr/>
            <p:nvPr/>
          </p:nvGrpSpPr>
          <p:grpSpPr>
            <a:xfrm>
              <a:off x="406261" y="249987"/>
              <a:ext cx="433132" cy="2433246"/>
              <a:chOff x="404694" y="264963"/>
              <a:chExt cx="433132" cy="2433246"/>
            </a:xfrm>
          </p:grpSpPr>
          <p:sp>
            <p:nvSpPr>
              <p:cNvPr id="1054" name="TextBox 1053">
                <a:extLst>
                  <a:ext uri="{FF2B5EF4-FFF2-40B4-BE49-F238E27FC236}">
                    <a16:creationId xmlns:a16="http://schemas.microsoft.com/office/drawing/2014/main" id="{41062A1C-E4FD-2F75-B4FF-1E1DC45C400E}"/>
                  </a:ext>
                </a:extLst>
              </p:cNvPr>
              <p:cNvSpPr txBox="1"/>
              <p:nvPr/>
            </p:nvSpPr>
            <p:spPr>
              <a:xfrm>
                <a:off x="542552" y="264963"/>
                <a:ext cx="2952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0 -</a:t>
                </a:r>
              </a:p>
            </p:txBody>
          </p:sp>
          <p:sp>
            <p:nvSpPr>
              <p:cNvPr id="1055" name="TextBox 1054">
                <a:extLst>
                  <a:ext uri="{FF2B5EF4-FFF2-40B4-BE49-F238E27FC236}">
                    <a16:creationId xmlns:a16="http://schemas.microsoft.com/office/drawing/2014/main" id="{9871FDF9-B2CB-9C1F-847B-297D929D452A}"/>
                  </a:ext>
                </a:extLst>
              </p:cNvPr>
              <p:cNvSpPr txBox="1"/>
              <p:nvPr/>
            </p:nvSpPr>
            <p:spPr>
              <a:xfrm>
                <a:off x="459196" y="2038139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0.2 -</a:t>
                </a:r>
              </a:p>
            </p:txBody>
          </p:sp>
          <p:sp>
            <p:nvSpPr>
              <p:cNvPr id="1056" name="TextBox 1055">
                <a:extLst>
                  <a:ext uri="{FF2B5EF4-FFF2-40B4-BE49-F238E27FC236}">
                    <a16:creationId xmlns:a16="http://schemas.microsoft.com/office/drawing/2014/main" id="{58B55D7D-399A-AC84-7FA9-DE02B792B3DE}"/>
                  </a:ext>
                </a:extLst>
              </p:cNvPr>
              <p:cNvSpPr txBox="1"/>
              <p:nvPr/>
            </p:nvSpPr>
            <p:spPr>
              <a:xfrm>
                <a:off x="459196" y="1148885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0.1 -</a:t>
                </a:r>
              </a:p>
            </p:txBody>
          </p:sp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D448601A-9486-0033-68DC-31279CC73379}"/>
                  </a:ext>
                </a:extLst>
              </p:cNvPr>
              <p:cNvSpPr txBox="1"/>
              <p:nvPr/>
            </p:nvSpPr>
            <p:spPr>
              <a:xfrm>
                <a:off x="404694" y="2482765"/>
                <a:ext cx="43313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0.25 -</a:t>
                </a:r>
              </a:p>
            </p:txBody>
          </p:sp>
          <p:sp>
            <p:nvSpPr>
              <p:cNvPr id="1058" name="TextBox 1057">
                <a:extLst>
                  <a:ext uri="{FF2B5EF4-FFF2-40B4-BE49-F238E27FC236}">
                    <a16:creationId xmlns:a16="http://schemas.microsoft.com/office/drawing/2014/main" id="{25F69245-E60E-AC57-D617-61CC31C8C96E}"/>
                  </a:ext>
                </a:extLst>
              </p:cNvPr>
              <p:cNvSpPr txBox="1"/>
              <p:nvPr/>
            </p:nvSpPr>
            <p:spPr>
              <a:xfrm>
                <a:off x="404694" y="1593512"/>
                <a:ext cx="43313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0.15 -</a:t>
                </a:r>
              </a:p>
            </p:txBody>
          </p:sp>
          <p:sp>
            <p:nvSpPr>
              <p:cNvPr id="1059" name="TextBox 1058">
                <a:extLst>
                  <a:ext uri="{FF2B5EF4-FFF2-40B4-BE49-F238E27FC236}">
                    <a16:creationId xmlns:a16="http://schemas.microsoft.com/office/drawing/2014/main" id="{D7D9C274-3E7C-8CCC-C683-353B07EAB8C9}"/>
                  </a:ext>
                </a:extLst>
              </p:cNvPr>
              <p:cNvSpPr txBox="1"/>
              <p:nvPr/>
            </p:nvSpPr>
            <p:spPr>
              <a:xfrm>
                <a:off x="404694" y="704258"/>
                <a:ext cx="43313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0.05 -</a:t>
                </a:r>
              </a:p>
            </p:txBody>
          </p:sp>
        </p:grpSp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146F1414-C6F7-90D3-11F8-755DFE3192BF}"/>
                </a:ext>
              </a:extLst>
            </p:cNvPr>
            <p:cNvSpPr txBox="1"/>
            <p:nvPr/>
          </p:nvSpPr>
          <p:spPr>
            <a:xfrm>
              <a:off x="1264275" y="3122714"/>
              <a:ext cx="7585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Offset (m)</a:t>
              </a:r>
            </a:p>
          </p:txBody>
        </p: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A232CFD9-728C-67C0-6024-4A6E8F0A137A}"/>
                </a:ext>
              </a:extLst>
            </p:cNvPr>
            <p:cNvSpPr txBox="1"/>
            <p:nvPr/>
          </p:nvSpPr>
          <p:spPr>
            <a:xfrm rot="16200000">
              <a:off x="72659" y="1515225"/>
              <a:ext cx="6319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Time (s)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2C3D98-D306-1B9E-8711-9C59EA2D98C6}"/>
                </a:ext>
              </a:extLst>
            </p:cNvPr>
            <p:cNvSpPr txBox="1"/>
            <p:nvPr/>
          </p:nvSpPr>
          <p:spPr>
            <a:xfrm>
              <a:off x="839393" y="3446492"/>
              <a:ext cx="16644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R component data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68446B-DD48-D1C6-E436-0F677239F05A}"/>
                </a:ext>
              </a:extLst>
            </p:cNvPr>
            <p:cNvSpPr txBox="1"/>
            <p:nvPr/>
          </p:nvSpPr>
          <p:spPr>
            <a:xfrm>
              <a:off x="1264275" y="3774048"/>
              <a:ext cx="133081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Every 10</a:t>
              </a:r>
              <a:r>
                <a:rPr lang="en-US" sz="900" baseline="30000" dirty="0"/>
                <a:t>th</a:t>
              </a:r>
              <a:r>
                <a:rPr lang="en-US" sz="900" dirty="0"/>
                <a:t> trace plotted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6D33EA-23BC-2318-487D-645FDC1A8812}"/>
                </a:ext>
              </a:extLst>
            </p:cNvPr>
            <p:cNvSpPr txBox="1"/>
            <p:nvPr/>
          </p:nvSpPr>
          <p:spPr>
            <a:xfrm>
              <a:off x="4220430" y="56394"/>
              <a:ext cx="27583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Z component: Dispersion Curve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001F91-8A1D-843E-99A8-31F016683AC5}"/>
                </a:ext>
              </a:extLst>
            </p:cNvPr>
            <p:cNvSpPr txBox="1"/>
            <p:nvPr/>
          </p:nvSpPr>
          <p:spPr>
            <a:xfrm>
              <a:off x="4212415" y="3446492"/>
              <a:ext cx="27743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R component: Dispersion Curve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5EDB055-3AD3-D571-38D6-F6AA494CEA5F}"/>
              </a:ext>
            </a:extLst>
          </p:cNvPr>
          <p:cNvSpPr/>
          <p:nvPr/>
        </p:nvSpPr>
        <p:spPr>
          <a:xfrm>
            <a:off x="1026932" y="4412588"/>
            <a:ext cx="1536395" cy="12633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5FCE60-8D1B-AE06-EEDF-0AF5786ACAA0}"/>
              </a:ext>
            </a:extLst>
          </p:cNvPr>
          <p:cNvSpPr/>
          <p:nvPr/>
        </p:nvSpPr>
        <p:spPr>
          <a:xfrm>
            <a:off x="1026931" y="1349353"/>
            <a:ext cx="1536395" cy="3069125"/>
          </a:xfrm>
          <a:prstGeom prst="rect">
            <a:avLst/>
          </a:prstGeom>
          <a:solidFill>
            <a:srgbClr val="ACEA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054A04-9B23-63A6-5C36-9B5A01DF0BD9}"/>
              </a:ext>
            </a:extLst>
          </p:cNvPr>
          <p:cNvSpPr/>
          <p:nvPr/>
        </p:nvSpPr>
        <p:spPr>
          <a:xfrm>
            <a:off x="1026932" y="1343463"/>
            <a:ext cx="1536395" cy="4336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C8E01D-157C-66CC-96B8-DA6CAC144B39}"/>
              </a:ext>
            </a:extLst>
          </p:cNvPr>
          <p:cNvSpPr txBox="1"/>
          <p:nvPr/>
        </p:nvSpPr>
        <p:spPr>
          <a:xfrm>
            <a:off x="131102" y="2988229"/>
            <a:ext cx="593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Depth</a:t>
            </a:r>
            <a:br>
              <a:rPr lang="en-US" sz="1200" dirty="0"/>
            </a:br>
            <a:r>
              <a:rPr lang="en-US" sz="1200" dirty="0"/>
              <a:t>(m)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A1D875-7AA7-4806-A954-1E454F869CC4}"/>
              </a:ext>
            </a:extLst>
          </p:cNvPr>
          <p:cNvSpPr txBox="1"/>
          <p:nvPr/>
        </p:nvSpPr>
        <p:spPr>
          <a:xfrm>
            <a:off x="691130" y="1653801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25 -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171394-E763-236B-EE21-99697FD6C2F8}"/>
              </a:ext>
            </a:extLst>
          </p:cNvPr>
          <p:cNvSpPr txBox="1"/>
          <p:nvPr/>
        </p:nvSpPr>
        <p:spPr>
          <a:xfrm>
            <a:off x="692260" y="2165979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50 -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E2A9F7-764B-38A8-237B-6F18C498A020}"/>
              </a:ext>
            </a:extLst>
          </p:cNvPr>
          <p:cNvSpPr txBox="1"/>
          <p:nvPr/>
        </p:nvSpPr>
        <p:spPr>
          <a:xfrm>
            <a:off x="691130" y="2678157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75 -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AB45B6-EEDB-CDDE-8C28-5E52676C8FC7}"/>
              </a:ext>
            </a:extLst>
          </p:cNvPr>
          <p:cNvSpPr txBox="1"/>
          <p:nvPr/>
        </p:nvSpPr>
        <p:spPr>
          <a:xfrm>
            <a:off x="609377" y="3190335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100 -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8EA26F-9C84-4B8C-00C1-4A8929A46EBD}"/>
              </a:ext>
            </a:extLst>
          </p:cNvPr>
          <p:cNvSpPr txBox="1"/>
          <p:nvPr/>
        </p:nvSpPr>
        <p:spPr>
          <a:xfrm>
            <a:off x="609377" y="3702513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125 -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7DF99D-3805-567E-8D55-51BB5127611B}"/>
              </a:ext>
            </a:extLst>
          </p:cNvPr>
          <p:cNvSpPr txBox="1"/>
          <p:nvPr/>
        </p:nvSpPr>
        <p:spPr>
          <a:xfrm>
            <a:off x="609377" y="4214691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150 -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A084B1-A6A4-81EE-7795-740898AA99C6}"/>
              </a:ext>
            </a:extLst>
          </p:cNvPr>
          <p:cNvSpPr txBox="1"/>
          <p:nvPr/>
        </p:nvSpPr>
        <p:spPr>
          <a:xfrm>
            <a:off x="609377" y="4726869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175 -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D5D373-BAE0-25F1-F56A-E7584AC802F6}"/>
              </a:ext>
            </a:extLst>
          </p:cNvPr>
          <p:cNvSpPr txBox="1"/>
          <p:nvPr/>
        </p:nvSpPr>
        <p:spPr>
          <a:xfrm>
            <a:off x="609377" y="5239047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200 -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4B2F14-61D3-6C38-6D0B-28B24920FD0C}"/>
              </a:ext>
            </a:extLst>
          </p:cNvPr>
          <p:cNvCxnSpPr>
            <a:cxnSpLocks/>
          </p:cNvCxnSpPr>
          <p:nvPr/>
        </p:nvCxnSpPr>
        <p:spPr>
          <a:xfrm>
            <a:off x="936785" y="1517279"/>
            <a:ext cx="91440" cy="0"/>
          </a:xfrm>
          <a:prstGeom prst="line">
            <a:avLst/>
          </a:prstGeom>
          <a:ln w="63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0FD669-A27B-DA2D-86AA-77C8129C69A5}"/>
              </a:ext>
            </a:extLst>
          </p:cNvPr>
          <p:cNvCxnSpPr>
            <a:cxnSpLocks/>
          </p:cNvCxnSpPr>
          <p:nvPr/>
        </p:nvCxnSpPr>
        <p:spPr>
          <a:xfrm>
            <a:off x="936785" y="1719183"/>
            <a:ext cx="91440" cy="0"/>
          </a:xfrm>
          <a:prstGeom prst="line">
            <a:avLst/>
          </a:prstGeom>
          <a:ln w="63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EF548B-5154-43D2-D048-A87C437AB096}"/>
              </a:ext>
            </a:extLst>
          </p:cNvPr>
          <p:cNvCxnSpPr>
            <a:cxnSpLocks/>
          </p:cNvCxnSpPr>
          <p:nvPr/>
        </p:nvCxnSpPr>
        <p:spPr>
          <a:xfrm>
            <a:off x="936785" y="1618231"/>
            <a:ext cx="91440" cy="0"/>
          </a:xfrm>
          <a:prstGeom prst="line">
            <a:avLst/>
          </a:prstGeom>
          <a:ln w="63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B22430-61E6-083F-7F54-19BA3BCC849C}"/>
              </a:ext>
            </a:extLst>
          </p:cNvPr>
          <p:cNvCxnSpPr>
            <a:cxnSpLocks/>
          </p:cNvCxnSpPr>
          <p:nvPr/>
        </p:nvCxnSpPr>
        <p:spPr>
          <a:xfrm>
            <a:off x="936785" y="1416327"/>
            <a:ext cx="91440" cy="0"/>
          </a:xfrm>
          <a:prstGeom prst="line">
            <a:avLst/>
          </a:prstGeom>
          <a:ln w="63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AF3AE1A-7A5E-4CF4-BCA6-6B6DE6A3B5EB}"/>
              </a:ext>
            </a:extLst>
          </p:cNvPr>
          <p:cNvSpPr/>
          <p:nvPr/>
        </p:nvSpPr>
        <p:spPr>
          <a:xfrm>
            <a:off x="1034689" y="1525526"/>
            <a:ext cx="1528435" cy="7833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991EF7-0B64-A080-384D-0E19380EB4C4}"/>
              </a:ext>
            </a:extLst>
          </p:cNvPr>
          <p:cNvSpPr txBox="1"/>
          <p:nvPr/>
        </p:nvSpPr>
        <p:spPr>
          <a:xfrm>
            <a:off x="1156384" y="2708077"/>
            <a:ext cx="1256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Vp</a:t>
            </a:r>
            <a:r>
              <a:rPr lang="en-US" sz="1200" dirty="0"/>
              <a:t> = 3500 m/s, </a:t>
            </a:r>
            <a:br>
              <a:rPr lang="en-US" sz="1200" dirty="0"/>
            </a:br>
            <a:r>
              <a:rPr lang="en-US" sz="1200" dirty="0"/>
              <a:t>Vs = 1750 m/s, </a:t>
            </a:r>
            <a:br>
              <a:rPr lang="en-US" sz="1200" dirty="0"/>
            </a:br>
            <a:r>
              <a:rPr lang="en-US" sz="1200" dirty="0"/>
              <a:t>Rho = 930 kg/m</a:t>
            </a:r>
            <a:r>
              <a:rPr lang="en-US" sz="1200" baseline="30000" dirty="0"/>
              <a:t>3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16C5DB-783A-19D5-D8C6-8239A9532B5F}"/>
              </a:ext>
            </a:extLst>
          </p:cNvPr>
          <p:cNvSpPr txBox="1"/>
          <p:nvPr/>
        </p:nvSpPr>
        <p:spPr>
          <a:xfrm>
            <a:off x="1115507" y="4639952"/>
            <a:ext cx="1338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Vp</a:t>
            </a:r>
            <a:r>
              <a:rPr lang="en-US" sz="1200" dirty="0"/>
              <a:t> = 4000 m/s, </a:t>
            </a:r>
            <a:br>
              <a:rPr lang="en-US" sz="1200" dirty="0"/>
            </a:br>
            <a:r>
              <a:rPr lang="en-US" sz="1200" dirty="0"/>
              <a:t>Vs = 2000 m/s, </a:t>
            </a:r>
            <a:br>
              <a:rPr lang="en-US" sz="1200" dirty="0"/>
            </a:br>
            <a:r>
              <a:rPr lang="en-US" sz="1200" dirty="0"/>
              <a:t>Rho = 2600 kg/m</a:t>
            </a:r>
            <a:r>
              <a:rPr lang="en-US" sz="1200" baseline="30000" dirty="0"/>
              <a:t>3</a:t>
            </a:r>
            <a:endParaRPr 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6150A9-7AF9-132B-1F28-267F7EAC391E}"/>
              </a:ext>
            </a:extLst>
          </p:cNvPr>
          <p:cNvSpPr txBox="1"/>
          <p:nvPr/>
        </p:nvSpPr>
        <p:spPr>
          <a:xfrm>
            <a:off x="90226" y="560051"/>
            <a:ext cx="1338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Vp</a:t>
            </a:r>
            <a:r>
              <a:rPr lang="en-US" sz="1200" dirty="0"/>
              <a:t> = 1500 m/s, </a:t>
            </a:r>
            <a:br>
              <a:rPr lang="en-US" sz="1200" dirty="0"/>
            </a:br>
            <a:r>
              <a:rPr lang="en-US" sz="1200" dirty="0"/>
              <a:t>Vs = ~ 0 m/s, </a:t>
            </a:r>
            <a:br>
              <a:rPr lang="en-US" sz="1200" dirty="0"/>
            </a:br>
            <a:r>
              <a:rPr lang="en-US" sz="1200" dirty="0"/>
              <a:t>Rho = 1000 kg/m</a:t>
            </a:r>
            <a:r>
              <a:rPr lang="en-US" sz="1200" baseline="30000" dirty="0"/>
              <a:t>3</a:t>
            </a:r>
            <a:endParaRPr lang="en-US" sz="1200" dirty="0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0D41F9C3-037F-4A08-8A9A-14A92757B2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4" t="5016" r="4768" b="12585"/>
          <a:stretch/>
        </p:blipFill>
        <p:spPr bwMode="auto">
          <a:xfrm>
            <a:off x="6068844" y="422430"/>
            <a:ext cx="4475884" cy="259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4533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8C5C87-EC7E-98DF-9BC6-5A57265F10F3}"/>
              </a:ext>
            </a:extLst>
          </p:cNvPr>
          <p:cNvSpPr/>
          <p:nvPr/>
        </p:nvSpPr>
        <p:spPr>
          <a:xfrm>
            <a:off x="1026931" y="1349353"/>
            <a:ext cx="1536395" cy="3069125"/>
          </a:xfrm>
          <a:prstGeom prst="rect">
            <a:avLst/>
          </a:prstGeom>
          <a:solidFill>
            <a:srgbClr val="ACEA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636033-E2A6-9938-0C46-DDA30452DBD0}"/>
              </a:ext>
            </a:extLst>
          </p:cNvPr>
          <p:cNvSpPr/>
          <p:nvPr/>
        </p:nvSpPr>
        <p:spPr>
          <a:xfrm>
            <a:off x="1034689" y="1347900"/>
            <a:ext cx="1528637" cy="3712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A9C812-DEE9-F81A-6545-9A467D905672}"/>
              </a:ext>
            </a:extLst>
          </p:cNvPr>
          <p:cNvSpPr/>
          <p:nvPr/>
        </p:nvSpPr>
        <p:spPr>
          <a:xfrm>
            <a:off x="1034689" y="1715646"/>
            <a:ext cx="1528435" cy="18455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69E9CA-4D45-CB29-1BB9-D3FE1CE16904}"/>
              </a:ext>
            </a:extLst>
          </p:cNvPr>
          <p:cNvGrpSpPr/>
          <p:nvPr/>
        </p:nvGrpSpPr>
        <p:grpSpPr>
          <a:xfrm>
            <a:off x="2999370" y="56394"/>
            <a:ext cx="8770920" cy="6611144"/>
            <a:chOff x="265500" y="56394"/>
            <a:chExt cx="8770920" cy="6712690"/>
          </a:xfrm>
        </p:grpSpPr>
        <p:pic>
          <p:nvPicPr>
            <p:cNvPr id="6" name="Picture 5" descr="A graph showing a line of frequency&#10;&#10;Description automatically generated with medium confidence">
              <a:extLst>
                <a:ext uri="{FF2B5EF4-FFF2-40B4-BE49-F238E27FC236}">
                  <a16:creationId xmlns:a16="http://schemas.microsoft.com/office/drawing/2014/main" id="{B09C26C2-8B10-3900-DB52-59D55665A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006" y="3656106"/>
              <a:ext cx="6223414" cy="3108960"/>
            </a:xfrm>
            <a:prstGeom prst="rect">
              <a:avLst/>
            </a:prstGeom>
          </p:spPr>
        </p:pic>
        <p:pic>
          <p:nvPicPr>
            <p:cNvPr id="7" name="Picture 6" descr="A graph of a frequency&#10;&#10;Description automatically generated with medium confidence">
              <a:extLst>
                <a:ext uri="{FF2B5EF4-FFF2-40B4-BE49-F238E27FC236}">
                  <a16:creationId xmlns:a16="http://schemas.microsoft.com/office/drawing/2014/main" id="{777D2898-E6F3-C899-E8A8-5178A28BE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006" y="279273"/>
              <a:ext cx="6223414" cy="310896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07D3D26-FEBA-9C22-D5AE-B9DC23816DFE}"/>
                </a:ext>
              </a:extLst>
            </p:cNvPr>
            <p:cNvGrpSpPr/>
            <p:nvPr/>
          </p:nvGrpSpPr>
          <p:grpSpPr>
            <a:xfrm>
              <a:off x="617740" y="3024103"/>
              <a:ext cx="2115866" cy="217956"/>
              <a:chOff x="616173" y="3036413"/>
              <a:chExt cx="2115866" cy="21795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A3015AF-C0B1-1960-27C8-A5055EA6E96B}"/>
                  </a:ext>
                </a:extLst>
              </p:cNvPr>
              <p:cNvSpPr txBox="1"/>
              <p:nvPr/>
            </p:nvSpPr>
            <p:spPr>
              <a:xfrm>
                <a:off x="616173" y="3038925"/>
                <a:ext cx="239168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0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75BA2CF-6485-3FDF-A8E6-FE443BBDF67E}"/>
                  </a:ext>
                </a:extLst>
              </p:cNvPr>
              <p:cNvSpPr txBox="1"/>
              <p:nvPr/>
            </p:nvSpPr>
            <p:spPr>
              <a:xfrm>
                <a:off x="2383867" y="3038925"/>
                <a:ext cx="348172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400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7D0606-7CE7-DF8F-87AE-439F638F7210}"/>
                  </a:ext>
                </a:extLst>
              </p:cNvPr>
              <p:cNvSpPr txBox="1"/>
              <p:nvPr/>
            </p:nvSpPr>
            <p:spPr>
              <a:xfrm>
                <a:off x="1469897" y="3038925"/>
                <a:ext cx="348172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200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C4C61F8-603D-5E23-FEDD-EE0A9B0F9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7953" y="3036413"/>
                <a:ext cx="0" cy="2743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BD8CA45-C606-7CD4-27A3-1BE9935C4C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1985" y="3036413"/>
                <a:ext cx="0" cy="2743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ECA1620-6FE7-C5A7-267A-248598D94C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399" y="3036413"/>
                <a:ext cx="0" cy="2743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1AA253-ABB0-5E68-7D5F-F28DC13E09BD}"/>
                </a:ext>
              </a:extLst>
            </p:cNvPr>
            <p:cNvSpPr/>
            <p:nvPr/>
          </p:nvSpPr>
          <p:spPr>
            <a:xfrm>
              <a:off x="736065" y="363577"/>
              <a:ext cx="1821877" cy="2660525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 l="-14000" t="-5000" r="-7000" b="-6000"/>
              </a:stretch>
            </a:blip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5147EE-C167-D053-4689-4D2B2B899A8B}"/>
                </a:ext>
              </a:extLst>
            </p:cNvPr>
            <p:cNvSpPr txBox="1"/>
            <p:nvPr/>
          </p:nvSpPr>
          <p:spPr>
            <a:xfrm>
              <a:off x="1264275" y="371387"/>
              <a:ext cx="133081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Every 10</a:t>
              </a:r>
              <a:r>
                <a:rPr lang="en-US" sz="900" baseline="30000" dirty="0"/>
                <a:t>th</a:t>
              </a:r>
              <a:r>
                <a:rPr lang="en-US" sz="900" dirty="0"/>
                <a:t> trace plotted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58F062-7184-8B45-A45A-49E5B33080C2}"/>
                </a:ext>
              </a:extLst>
            </p:cNvPr>
            <p:cNvSpPr txBox="1"/>
            <p:nvPr/>
          </p:nvSpPr>
          <p:spPr>
            <a:xfrm>
              <a:off x="839393" y="56394"/>
              <a:ext cx="16644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Z component data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47F781-6DC0-EF35-C385-A5CAFD26A46A}"/>
                </a:ext>
              </a:extLst>
            </p:cNvPr>
            <p:cNvGrpSpPr/>
            <p:nvPr/>
          </p:nvGrpSpPr>
          <p:grpSpPr>
            <a:xfrm>
              <a:off x="617740" y="6424252"/>
              <a:ext cx="2115866" cy="217956"/>
              <a:chOff x="616173" y="3036413"/>
              <a:chExt cx="2115866" cy="217956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E475B2B-D29C-94C4-AD3C-877CBB8B45BB}"/>
                  </a:ext>
                </a:extLst>
              </p:cNvPr>
              <p:cNvSpPr txBox="1"/>
              <p:nvPr/>
            </p:nvSpPr>
            <p:spPr>
              <a:xfrm>
                <a:off x="616173" y="3038925"/>
                <a:ext cx="239168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1D78C54-2DE6-C5CD-620C-AA2B0592A628}"/>
                  </a:ext>
                </a:extLst>
              </p:cNvPr>
              <p:cNvSpPr txBox="1"/>
              <p:nvPr/>
            </p:nvSpPr>
            <p:spPr>
              <a:xfrm>
                <a:off x="2383867" y="3038925"/>
                <a:ext cx="348172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400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E6C2579-D349-5626-DFC5-DFF01903DDCD}"/>
                  </a:ext>
                </a:extLst>
              </p:cNvPr>
              <p:cNvSpPr txBox="1"/>
              <p:nvPr/>
            </p:nvSpPr>
            <p:spPr>
              <a:xfrm>
                <a:off x="1469897" y="3038925"/>
                <a:ext cx="348172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200</a:t>
                </a: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86EDA1FC-1692-5BA5-8DC3-41EC7B67DF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7953" y="3036413"/>
                <a:ext cx="0" cy="2743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3A4A687-FE88-D1F3-5A49-DAAE2E737C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1985" y="3036413"/>
                <a:ext cx="0" cy="2743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ED60CDB-E6A4-3AF5-D8B4-E05F23ADE5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399" y="3036413"/>
                <a:ext cx="0" cy="2743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AB8AE77-28DF-8877-D191-2909CBF5ECAB}"/>
                </a:ext>
              </a:extLst>
            </p:cNvPr>
            <p:cNvGrpSpPr/>
            <p:nvPr/>
          </p:nvGrpSpPr>
          <p:grpSpPr>
            <a:xfrm>
              <a:off x="406261" y="3650136"/>
              <a:ext cx="433132" cy="2433246"/>
              <a:chOff x="404694" y="264963"/>
              <a:chExt cx="433132" cy="243324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E548AD8-DA1C-819D-89F5-2BBC5029AE04}"/>
                  </a:ext>
                </a:extLst>
              </p:cNvPr>
              <p:cNvSpPr txBox="1"/>
              <p:nvPr/>
            </p:nvSpPr>
            <p:spPr>
              <a:xfrm>
                <a:off x="542552" y="264963"/>
                <a:ext cx="2952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0 -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0DBD28-87D5-C423-7A82-39BF0191D029}"/>
                  </a:ext>
                </a:extLst>
              </p:cNvPr>
              <p:cNvSpPr txBox="1"/>
              <p:nvPr/>
            </p:nvSpPr>
            <p:spPr>
              <a:xfrm>
                <a:off x="459196" y="2038139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0.2 -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470000-DCAB-C398-CCAC-93E96029C028}"/>
                  </a:ext>
                </a:extLst>
              </p:cNvPr>
              <p:cNvSpPr txBox="1"/>
              <p:nvPr/>
            </p:nvSpPr>
            <p:spPr>
              <a:xfrm>
                <a:off x="459196" y="1148885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0.1 -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965B01-F7FA-9A79-BE50-D225FFB38A90}"/>
                  </a:ext>
                </a:extLst>
              </p:cNvPr>
              <p:cNvSpPr txBox="1"/>
              <p:nvPr/>
            </p:nvSpPr>
            <p:spPr>
              <a:xfrm>
                <a:off x="404694" y="2482765"/>
                <a:ext cx="43313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0.25 -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D56472-1284-0423-B193-0E65E10B9AAE}"/>
                  </a:ext>
                </a:extLst>
              </p:cNvPr>
              <p:cNvSpPr txBox="1"/>
              <p:nvPr/>
            </p:nvSpPr>
            <p:spPr>
              <a:xfrm>
                <a:off x="404694" y="1593512"/>
                <a:ext cx="43313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0.15 -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2361327-01B9-EF54-4605-87AB29D38277}"/>
                  </a:ext>
                </a:extLst>
              </p:cNvPr>
              <p:cNvSpPr txBox="1"/>
              <p:nvPr/>
            </p:nvSpPr>
            <p:spPr>
              <a:xfrm>
                <a:off x="404694" y="704258"/>
                <a:ext cx="43313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0.05 -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28F430-86B0-300C-5F7E-3AF6DC79E6BD}"/>
                </a:ext>
              </a:extLst>
            </p:cNvPr>
            <p:cNvSpPr/>
            <p:nvPr/>
          </p:nvSpPr>
          <p:spPr>
            <a:xfrm>
              <a:off x="736065" y="3763726"/>
              <a:ext cx="1821877" cy="2660525"/>
            </a:xfrm>
            <a:prstGeom prst="rect">
              <a:avLst/>
            </a:prstGeom>
            <a:blipFill>
              <a:blip r:embed="rId5"/>
              <a:stretch>
                <a:fillRect l="-14000" t="-5000" r="-7000" b="-6000"/>
              </a:stretch>
            </a:blip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FAD87D-C7B0-2B74-DD93-596F8FCABC88}"/>
                </a:ext>
              </a:extLst>
            </p:cNvPr>
            <p:cNvSpPr txBox="1"/>
            <p:nvPr/>
          </p:nvSpPr>
          <p:spPr>
            <a:xfrm>
              <a:off x="1264275" y="6522863"/>
              <a:ext cx="7585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Offset (m)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264ACE-2CE7-BE16-EB37-889AA999C421}"/>
                </a:ext>
              </a:extLst>
            </p:cNvPr>
            <p:cNvSpPr txBox="1"/>
            <p:nvPr/>
          </p:nvSpPr>
          <p:spPr>
            <a:xfrm rot="16200000">
              <a:off x="72659" y="4915374"/>
              <a:ext cx="6319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Time (s)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E67866E-458B-58B8-A231-F40D5FBC4F4E}"/>
                </a:ext>
              </a:extLst>
            </p:cNvPr>
            <p:cNvGrpSpPr/>
            <p:nvPr/>
          </p:nvGrpSpPr>
          <p:grpSpPr>
            <a:xfrm>
              <a:off x="406261" y="249987"/>
              <a:ext cx="433132" cy="2433246"/>
              <a:chOff x="404694" y="264963"/>
              <a:chExt cx="433132" cy="243324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29F554-CC8D-7A1B-098C-F1F8775F657F}"/>
                  </a:ext>
                </a:extLst>
              </p:cNvPr>
              <p:cNvSpPr txBox="1"/>
              <p:nvPr/>
            </p:nvSpPr>
            <p:spPr>
              <a:xfrm>
                <a:off x="542552" y="264963"/>
                <a:ext cx="2952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0 -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6F7199-111F-48A7-E07B-9771C6BD4625}"/>
                  </a:ext>
                </a:extLst>
              </p:cNvPr>
              <p:cNvSpPr txBox="1"/>
              <p:nvPr/>
            </p:nvSpPr>
            <p:spPr>
              <a:xfrm>
                <a:off x="459196" y="2038139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0.2 -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2D9473E-EB19-88A9-934D-E21041C2B075}"/>
                  </a:ext>
                </a:extLst>
              </p:cNvPr>
              <p:cNvSpPr txBox="1"/>
              <p:nvPr/>
            </p:nvSpPr>
            <p:spPr>
              <a:xfrm>
                <a:off x="459196" y="1148885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0.1 -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4ED5A4E-E390-5A8C-81F5-236167C99471}"/>
                  </a:ext>
                </a:extLst>
              </p:cNvPr>
              <p:cNvSpPr txBox="1"/>
              <p:nvPr/>
            </p:nvSpPr>
            <p:spPr>
              <a:xfrm>
                <a:off x="404694" y="2482765"/>
                <a:ext cx="43313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0.25 -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0963BB8-2848-7504-DDA3-5A7059CC7580}"/>
                  </a:ext>
                </a:extLst>
              </p:cNvPr>
              <p:cNvSpPr txBox="1"/>
              <p:nvPr/>
            </p:nvSpPr>
            <p:spPr>
              <a:xfrm>
                <a:off x="404694" y="1593512"/>
                <a:ext cx="43313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0.15 -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D9758A-5498-BEED-493E-B4837D504AEC}"/>
                  </a:ext>
                </a:extLst>
              </p:cNvPr>
              <p:cNvSpPr txBox="1"/>
              <p:nvPr/>
            </p:nvSpPr>
            <p:spPr>
              <a:xfrm>
                <a:off x="404694" y="704258"/>
                <a:ext cx="43313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/>
                  <a:t>0.05 -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EF5856-A413-9963-7A1B-247258F6105E}"/>
                </a:ext>
              </a:extLst>
            </p:cNvPr>
            <p:cNvSpPr txBox="1"/>
            <p:nvPr/>
          </p:nvSpPr>
          <p:spPr>
            <a:xfrm>
              <a:off x="1264275" y="3122714"/>
              <a:ext cx="7585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Offset (m)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0BE411-E2F6-EB1A-2151-670745F8015C}"/>
                </a:ext>
              </a:extLst>
            </p:cNvPr>
            <p:cNvSpPr txBox="1"/>
            <p:nvPr/>
          </p:nvSpPr>
          <p:spPr>
            <a:xfrm rot="16200000">
              <a:off x="72659" y="1515225"/>
              <a:ext cx="6319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Time (s)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79D407-6DA2-9A73-49D2-59500D2F022A}"/>
                </a:ext>
              </a:extLst>
            </p:cNvPr>
            <p:cNvSpPr txBox="1"/>
            <p:nvPr/>
          </p:nvSpPr>
          <p:spPr>
            <a:xfrm>
              <a:off x="839393" y="3446492"/>
              <a:ext cx="16644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R component data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B9411A-213B-4D13-540D-DFC531756842}"/>
                </a:ext>
              </a:extLst>
            </p:cNvPr>
            <p:cNvSpPr txBox="1"/>
            <p:nvPr/>
          </p:nvSpPr>
          <p:spPr>
            <a:xfrm>
              <a:off x="1264275" y="3774048"/>
              <a:ext cx="133081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Every 10</a:t>
              </a:r>
              <a:r>
                <a:rPr lang="en-US" sz="900" baseline="30000" dirty="0"/>
                <a:t>th</a:t>
              </a:r>
              <a:r>
                <a:rPr lang="en-US" sz="900" dirty="0"/>
                <a:t> trace plotted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79AAE-844B-D764-2BA6-CC31332EDB0A}"/>
                </a:ext>
              </a:extLst>
            </p:cNvPr>
            <p:cNvSpPr txBox="1"/>
            <p:nvPr/>
          </p:nvSpPr>
          <p:spPr>
            <a:xfrm>
              <a:off x="4220430" y="56394"/>
              <a:ext cx="27583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Z component: Dispersion Curve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0B7FB35-6375-E974-BA75-09BD4722458A}"/>
                </a:ext>
              </a:extLst>
            </p:cNvPr>
            <p:cNvSpPr txBox="1"/>
            <p:nvPr/>
          </p:nvSpPr>
          <p:spPr>
            <a:xfrm>
              <a:off x="4212415" y="3446492"/>
              <a:ext cx="27743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R component: Dispersion Curve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A652E62F-1017-B484-C0E3-229BEC40A800}"/>
              </a:ext>
            </a:extLst>
          </p:cNvPr>
          <p:cNvSpPr/>
          <p:nvPr/>
        </p:nvSpPr>
        <p:spPr>
          <a:xfrm>
            <a:off x="1026932" y="4412588"/>
            <a:ext cx="1536395" cy="12633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0F9F21-98AF-7A7B-62C2-6B35C3E99EA2}"/>
              </a:ext>
            </a:extLst>
          </p:cNvPr>
          <p:cNvSpPr/>
          <p:nvPr/>
        </p:nvSpPr>
        <p:spPr>
          <a:xfrm>
            <a:off x="1026932" y="1343463"/>
            <a:ext cx="1536395" cy="4336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0BC885-15ED-AD16-ABDE-632080975CCE}"/>
              </a:ext>
            </a:extLst>
          </p:cNvPr>
          <p:cNvSpPr txBox="1"/>
          <p:nvPr/>
        </p:nvSpPr>
        <p:spPr>
          <a:xfrm>
            <a:off x="131102" y="2988229"/>
            <a:ext cx="593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Depth</a:t>
            </a:r>
            <a:br>
              <a:rPr lang="en-US" sz="1200" dirty="0"/>
            </a:br>
            <a:r>
              <a:rPr lang="en-US" sz="1200" dirty="0"/>
              <a:t>(m)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A9936A-A8F7-F0F2-21D5-87F1B77D77F3}"/>
              </a:ext>
            </a:extLst>
          </p:cNvPr>
          <p:cNvSpPr txBox="1"/>
          <p:nvPr/>
        </p:nvSpPr>
        <p:spPr>
          <a:xfrm>
            <a:off x="691130" y="1653801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25 -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50F04B3-12DF-109D-FD84-A44EFAC959DB}"/>
              </a:ext>
            </a:extLst>
          </p:cNvPr>
          <p:cNvSpPr txBox="1"/>
          <p:nvPr/>
        </p:nvSpPr>
        <p:spPr>
          <a:xfrm>
            <a:off x="692260" y="2165979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50 -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E2D78FA-7CE7-7A86-3EE2-9C2EC35EF6FD}"/>
              </a:ext>
            </a:extLst>
          </p:cNvPr>
          <p:cNvSpPr txBox="1"/>
          <p:nvPr/>
        </p:nvSpPr>
        <p:spPr>
          <a:xfrm>
            <a:off x="691130" y="2678157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75 -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E68AEC8-93F5-781D-4278-6F6BDCB947DC}"/>
              </a:ext>
            </a:extLst>
          </p:cNvPr>
          <p:cNvSpPr txBox="1"/>
          <p:nvPr/>
        </p:nvSpPr>
        <p:spPr>
          <a:xfrm>
            <a:off x="609377" y="3190335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100 -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F0EAA36-AEEE-2EE0-05F6-850F31BAAB42}"/>
              </a:ext>
            </a:extLst>
          </p:cNvPr>
          <p:cNvSpPr txBox="1"/>
          <p:nvPr/>
        </p:nvSpPr>
        <p:spPr>
          <a:xfrm>
            <a:off x="609377" y="3702513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125 -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5FA0CAC-A3FC-29C6-CDFC-AE0C2EC6E9F9}"/>
              </a:ext>
            </a:extLst>
          </p:cNvPr>
          <p:cNvSpPr txBox="1"/>
          <p:nvPr/>
        </p:nvSpPr>
        <p:spPr>
          <a:xfrm>
            <a:off x="609377" y="4214691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150 -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BEE4E58-E54A-1FA2-ABA2-29F4E6ABF18B}"/>
              </a:ext>
            </a:extLst>
          </p:cNvPr>
          <p:cNvSpPr txBox="1"/>
          <p:nvPr/>
        </p:nvSpPr>
        <p:spPr>
          <a:xfrm>
            <a:off x="609377" y="4726869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175 -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609D783-2E7A-3B76-8EC7-939F76881244}"/>
              </a:ext>
            </a:extLst>
          </p:cNvPr>
          <p:cNvSpPr txBox="1"/>
          <p:nvPr/>
        </p:nvSpPr>
        <p:spPr>
          <a:xfrm>
            <a:off x="609377" y="5239047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200 -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075D28B-0AB4-1B56-7E3E-6860A95B13F1}"/>
              </a:ext>
            </a:extLst>
          </p:cNvPr>
          <p:cNvCxnSpPr>
            <a:cxnSpLocks/>
          </p:cNvCxnSpPr>
          <p:nvPr/>
        </p:nvCxnSpPr>
        <p:spPr>
          <a:xfrm>
            <a:off x="936785" y="1517279"/>
            <a:ext cx="91440" cy="0"/>
          </a:xfrm>
          <a:prstGeom prst="line">
            <a:avLst/>
          </a:prstGeom>
          <a:ln w="63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6788B94-500B-9271-375B-F871FA085674}"/>
              </a:ext>
            </a:extLst>
          </p:cNvPr>
          <p:cNvCxnSpPr>
            <a:cxnSpLocks/>
          </p:cNvCxnSpPr>
          <p:nvPr/>
        </p:nvCxnSpPr>
        <p:spPr>
          <a:xfrm>
            <a:off x="936785" y="1719183"/>
            <a:ext cx="91440" cy="0"/>
          </a:xfrm>
          <a:prstGeom prst="line">
            <a:avLst/>
          </a:prstGeom>
          <a:ln w="63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E99FD68-F2FE-F487-3EDE-312945662FA5}"/>
              </a:ext>
            </a:extLst>
          </p:cNvPr>
          <p:cNvCxnSpPr>
            <a:cxnSpLocks/>
          </p:cNvCxnSpPr>
          <p:nvPr/>
        </p:nvCxnSpPr>
        <p:spPr>
          <a:xfrm>
            <a:off x="936785" y="1618231"/>
            <a:ext cx="91440" cy="0"/>
          </a:xfrm>
          <a:prstGeom prst="line">
            <a:avLst/>
          </a:prstGeom>
          <a:ln w="63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7BD5D07-DAE1-F212-1653-71D6DD5F0296}"/>
              </a:ext>
            </a:extLst>
          </p:cNvPr>
          <p:cNvCxnSpPr>
            <a:cxnSpLocks/>
          </p:cNvCxnSpPr>
          <p:nvPr/>
        </p:nvCxnSpPr>
        <p:spPr>
          <a:xfrm>
            <a:off x="936785" y="1416327"/>
            <a:ext cx="91440" cy="0"/>
          </a:xfrm>
          <a:prstGeom prst="line">
            <a:avLst/>
          </a:prstGeom>
          <a:ln w="63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5106941-250E-EEB6-F19A-65187F274E21}"/>
              </a:ext>
            </a:extLst>
          </p:cNvPr>
          <p:cNvSpPr txBox="1"/>
          <p:nvPr/>
        </p:nvSpPr>
        <p:spPr>
          <a:xfrm>
            <a:off x="1156384" y="2708077"/>
            <a:ext cx="1256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Vp</a:t>
            </a:r>
            <a:r>
              <a:rPr lang="en-US" sz="1200" dirty="0"/>
              <a:t> = 3500 m/s, </a:t>
            </a:r>
            <a:br>
              <a:rPr lang="en-US" sz="1200" dirty="0"/>
            </a:br>
            <a:r>
              <a:rPr lang="en-US" sz="1200" dirty="0"/>
              <a:t>Vs = 1750 m/s, </a:t>
            </a:r>
            <a:br>
              <a:rPr lang="en-US" sz="1200" dirty="0"/>
            </a:br>
            <a:r>
              <a:rPr lang="en-US" sz="1200" dirty="0"/>
              <a:t>Rho = 930 kg/m</a:t>
            </a:r>
            <a:r>
              <a:rPr lang="en-US" sz="1200" baseline="30000" dirty="0"/>
              <a:t>3</a:t>
            </a:r>
            <a:endParaRPr 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E64DEE7-B476-1691-2C02-086E9DA41A0E}"/>
              </a:ext>
            </a:extLst>
          </p:cNvPr>
          <p:cNvSpPr txBox="1"/>
          <p:nvPr/>
        </p:nvSpPr>
        <p:spPr>
          <a:xfrm>
            <a:off x="1115507" y="4639952"/>
            <a:ext cx="1338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Vp</a:t>
            </a:r>
            <a:r>
              <a:rPr lang="en-US" sz="1200" dirty="0"/>
              <a:t> = 4000 m/s, </a:t>
            </a:r>
            <a:br>
              <a:rPr lang="en-US" sz="1200" dirty="0"/>
            </a:br>
            <a:r>
              <a:rPr lang="en-US" sz="1200" dirty="0"/>
              <a:t>Vs = 2000 m/s, </a:t>
            </a:r>
            <a:br>
              <a:rPr lang="en-US" sz="1200" dirty="0"/>
            </a:br>
            <a:r>
              <a:rPr lang="en-US" sz="1200" dirty="0"/>
              <a:t>Rho = 2600 kg/m</a:t>
            </a:r>
            <a:r>
              <a:rPr lang="en-US" sz="1200" baseline="30000" dirty="0"/>
              <a:t>3</a:t>
            </a:r>
            <a:endParaRPr lang="en-US" sz="1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03E603B-1867-9619-8B54-D2538F8ABD6A}"/>
              </a:ext>
            </a:extLst>
          </p:cNvPr>
          <p:cNvSpPr txBox="1"/>
          <p:nvPr/>
        </p:nvSpPr>
        <p:spPr>
          <a:xfrm>
            <a:off x="212050" y="544441"/>
            <a:ext cx="1256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Vp</a:t>
            </a:r>
            <a:r>
              <a:rPr lang="en-US" sz="1200" dirty="0"/>
              <a:t> = 2900 m/s, </a:t>
            </a:r>
            <a:br>
              <a:rPr lang="en-US" sz="1200" dirty="0"/>
            </a:br>
            <a:r>
              <a:rPr lang="en-US" sz="1200" dirty="0"/>
              <a:t>Vs = 1300 m/s, </a:t>
            </a:r>
            <a:br>
              <a:rPr lang="en-US" sz="1200" dirty="0"/>
            </a:br>
            <a:r>
              <a:rPr lang="en-US" sz="1200" dirty="0"/>
              <a:t>Rho = 700 kg/m</a:t>
            </a:r>
            <a:r>
              <a:rPr lang="en-US" sz="1200" baseline="30000" dirty="0"/>
              <a:t>3</a:t>
            </a:r>
            <a:endParaRPr lang="en-US" sz="1200" dirty="0"/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48C5E41F-AF97-4708-AAB3-6A49707C882C}"/>
              </a:ext>
            </a:extLst>
          </p:cNvPr>
          <p:cNvCxnSpPr>
            <a:stCxn id="65" idx="2"/>
            <a:endCxn id="3" idx="1"/>
          </p:cNvCxnSpPr>
          <p:nvPr/>
        </p:nvCxnSpPr>
        <p:spPr>
          <a:xfrm rot="16200000" flipH="1">
            <a:off x="766205" y="1265058"/>
            <a:ext cx="342770" cy="1941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A490CAC-8A98-B04F-E6B1-270987B587E3}"/>
              </a:ext>
            </a:extLst>
          </p:cNvPr>
          <p:cNvCxnSpPr>
            <a:cxnSpLocks/>
            <a:endCxn id="4" idx="3"/>
          </p:cNvCxnSpPr>
          <p:nvPr/>
        </p:nvCxnSpPr>
        <p:spPr>
          <a:xfrm rot="16200000" flipV="1">
            <a:off x="2554642" y="1816409"/>
            <a:ext cx="277551" cy="26058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9" name="Picture 2">
            <a:extLst>
              <a:ext uri="{FF2B5EF4-FFF2-40B4-BE49-F238E27FC236}">
                <a16:creationId xmlns:a16="http://schemas.microsoft.com/office/drawing/2014/main" id="{6A1E71A6-659B-2162-0B6F-E9EB63A376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2" t="3273" r="4400" b="12920"/>
          <a:stretch/>
        </p:blipFill>
        <p:spPr bwMode="auto">
          <a:xfrm>
            <a:off x="6031695" y="365394"/>
            <a:ext cx="4506765" cy="258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>
            <a:extLst>
              <a:ext uri="{FF2B5EF4-FFF2-40B4-BE49-F238E27FC236}">
                <a16:creationId xmlns:a16="http://schemas.microsoft.com/office/drawing/2014/main" id="{4A8E2E7B-C8B6-B6A0-100C-436DC9FA04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3" t="3620" r="4390" b="11586"/>
          <a:stretch/>
        </p:blipFill>
        <p:spPr bwMode="auto">
          <a:xfrm>
            <a:off x="6068843" y="3707642"/>
            <a:ext cx="4469617" cy="262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AB625DE-0E11-1EBF-7086-1B9D3964B8A2}"/>
              </a:ext>
            </a:extLst>
          </p:cNvPr>
          <p:cNvSpPr txBox="1"/>
          <p:nvPr/>
        </p:nvSpPr>
        <p:spPr>
          <a:xfrm>
            <a:off x="1768936" y="1995279"/>
            <a:ext cx="125688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Vp</a:t>
            </a:r>
            <a:r>
              <a:rPr lang="en-US" sz="1200" dirty="0"/>
              <a:t> = 2900 m/s, </a:t>
            </a:r>
            <a:br>
              <a:rPr lang="en-US" sz="1200" dirty="0"/>
            </a:br>
            <a:r>
              <a:rPr lang="en-US" sz="1200" dirty="0"/>
              <a:t>Vs = 1150 m/s, </a:t>
            </a:r>
            <a:br>
              <a:rPr lang="en-US" sz="1200" dirty="0"/>
            </a:br>
            <a:r>
              <a:rPr lang="en-US" sz="1200" dirty="0"/>
              <a:t>Rho = 930 kg/m</a:t>
            </a:r>
            <a:r>
              <a:rPr lang="en-US" sz="1200" baseline="30000" dirty="0"/>
              <a:t>3</a:t>
            </a:r>
            <a:endParaRPr lang="en-US" sz="12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8A0225-3A48-A139-9548-4D0989E7F040}"/>
              </a:ext>
            </a:extLst>
          </p:cNvPr>
          <p:cNvSpPr txBox="1"/>
          <p:nvPr/>
        </p:nvSpPr>
        <p:spPr>
          <a:xfrm>
            <a:off x="198408" y="6218482"/>
            <a:ext cx="2746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Find base of ice and</a:t>
            </a:r>
            <a:br>
              <a:rPr lang="en-US" dirty="0"/>
            </a:br>
            <a:r>
              <a:rPr lang="en-US" dirty="0"/>
              <a:t>             aquifer thickness</a:t>
            </a:r>
          </a:p>
        </p:txBody>
      </p:sp>
    </p:spTree>
    <p:extLst>
      <p:ext uri="{BB962C8B-B14F-4D97-AF65-F5344CB8AC3E}">
        <p14:creationId xmlns:p14="http://schemas.microsoft.com/office/powerpoint/2010/main" val="22845470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and green graph&#10;&#10;Description automatically generated with medium confidence">
            <a:extLst>
              <a:ext uri="{FF2B5EF4-FFF2-40B4-BE49-F238E27FC236}">
                <a16:creationId xmlns:a16="http://schemas.microsoft.com/office/drawing/2014/main" id="{6D5367EE-67C7-DB69-3121-495262B1F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876" y="279273"/>
            <a:ext cx="6223414" cy="3108960"/>
          </a:xfrm>
          <a:prstGeom prst="rect">
            <a:avLst/>
          </a:prstGeom>
        </p:spPr>
      </p:pic>
      <p:pic>
        <p:nvPicPr>
          <p:cNvPr id="7" name="Picture 6" descr="A purple and green graph&#10;&#10;Description automatically generated with medium confidence">
            <a:extLst>
              <a:ext uri="{FF2B5EF4-FFF2-40B4-BE49-F238E27FC236}">
                <a16:creationId xmlns:a16="http://schemas.microsoft.com/office/drawing/2014/main" id="{1FE96666-34F6-D5CC-B646-C6A2DBBF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876" y="3656106"/>
            <a:ext cx="6223414" cy="3108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6D33EA-23BC-2318-487D-645FDC1A8812}"/>
              </a:ext>
            </a:extLst>
          </p:cNvPr>
          <p:cNvSpPr txBox="1"/>
          <p:nvPr/>
        </p:nvSpPr>
        <p:spPr>
          <a:xfrm>
            <a:off x="6954300" y="56394"/>
            <a:ext cx="2758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Z component: Dispersion Curve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001F91-8A1D-843E-99A8-31F016683AC5}"/>
              </a:ext>
            </a:extLst>
          </p:cNvPr>
          <p:cNvSpPr txBox="1"/>
          <p:nvPr/>
        </p:nvSpPr>
        <p:spPr>
          <a:xfrm>
            <a:off x="6946285" y="3446492"/>
            <a:ext cx="2774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 component: Dispersion Curve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C5FA024-9D18-891A-AACD-853B361DBE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5462"/>
          <a:stretch/>
        </p:blipFill>
        <p:spPr>
          <a:xfrm>
            <a:off x="561036" y="3647801"/>
            <a:ext cx="3925968" cy="262818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6650FFD-7FE4-0A55-6ECA-07E13D3D2A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5462"/>
          <a:stretch/>
        </p:blipFill>
        <p:spPr>
          <a:xfrm>
            <a:off x="561036" y="858293"/>
            <a:ext cx="3925968" cy="262818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DDC5E7A-CB99-D25A-3C28-C2F0DDAEC3BD}"/>
              </a:ext>
            </a:extLst>
          </p:cNvPr>
          <p:cNvSpPr txBox="1"/>
          <p:nvPr/>
        </p:nvSpPr>
        <p:spPr>
          <a:xfrm>
            <a:off x="1316777" y="1109396"/>
            <a:ext cx="3113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519C77-B23F-B0A8-AEAD-C97F1A1BAC07}"/>
              </a:ext>
            </a:extLst>
          </p:cNvPr>
          <p:cNvSpPr txBox="1"/>
          <p:nvPr/>
        </p:nvSpPr>
        <p:spPr>
          <a:xfrm>
            <a:off x="1320045" y="3898659"/>
            <a:ext cx="33054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</a:t>
            </a:r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62BDBD93-790F-B37D-4B5B-1E2921FDA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3" t="3764" r="4178" b="12707"/>
          <a:stretch/>
        </p:blipFill>
        <p:spPr bwMode="auto">
          <a:xfrm>
            <a:off x="6065641" y="364172"/>
            <a:ext cx="4480926" cy="264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CBEB42-F0BD-741E-14F5-6D36E86DE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3" t="3764" r="4178" b="12707"/>
          <a:stretch/>
        </p:blipFill>
        <p:spPr bwMode="auto">
          <a:xfrm>
            <a:off x="6065641" y="3744541"/>
            <a:ext cx="4480926" cy="264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54692D-0022-4D5D-CB72-D46F14A3BF93}"/>
              </a:ext>
            </a:extLst>
          </p:cNvPr>
          <p:cNvSpPr txBox="1"/>
          <p:nvPr/>
        </p:nvSpPr>
        <p:spPr>
          <a:xfrm>
            <a:off x="6250827" y="587050"/>
            <a:ext cx="3139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Analytical model with vs=.001</a:t>
            </a:r>
          </a:p>
        </p:txBody>
      </p:sp>
    </p:spTree>
    <p:extLst>
      <p:ext uri="{BB962C8B-B14F-4D97-AF65-F5344CB8AC3E}">
        <p14:creationId xmlns:p14="http://schemas.microsoft.com/office/powerpoint/2010/main" val="247420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0CACF6-6D64-3476-7DDD-EFAB96D68920}"/>
              </a:ext>
            </a:extLst>
          </p:cNvPr>
          <p:cNvSpPr txBox="1"/>
          <p:nvPr/>
        </p:nvSpPr>
        <p:spPr>
          <a:xfrm>
            <a:off x="766667" y="2467352"/>
            <a:ext cx="61331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Things tried to get analytical curve to match synthetic data…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Frequency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Minor model value adjustments</a:t>
            </a:r>
          </a:p>
        </p:txBody>
      </p:sp>
    </p:spTree>
    <p:extLst>
      <p:ext uri="{BB962C8B-B14F-4D97-AF65-F5344CB8AC3E}">
        <p14:creationId xmlns:p14="http://schemas.microsoft.com/office/powerpoint/2010/main" val="18378591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0F5C90-CD81-0993-2046-4B7FD42CE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82" y="1564048"/>
            <a:ext cx="1533132" cy="3256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4F99F9-DCAC-9219-59EF-F929F24737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4065"/>
          <a:stretch/>
        </p:blipFill>
        <p:spPr>
          <a:xfrm>
            <a:off x="374248" y="1564048"/>
            <a:ext cx="538734" cy="3256285"/>
          </a:xfrm>
          <a:prstGeom prst="rect">
            <a:avLst/>
          </a:prstGeom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5F2A6739-9E92-75B5-9574-383B414F0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958" y="0"/>
            <a:ext cx="7907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A18293-ABF5-A899-6F02-90CF01642D04}"/>
              </a:ext>
            </a:extLst>
          </p:cNvPr>
          <p:cNvSpPr txBox="1"/>
          <p:nvPr/>
        </p:nvSpPr>
        <p:spPr>
          <a:xfrm>
            <a:off x="11157585" y="3072884"/>
            <a:ext cx="977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range:</a:t>
            </a:r>
          </a:p>
          <a:p>
            <a:r>
              <a:rPr lang="en-US" dirty="0"/>
              <a:t>-5 to 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B58A8C-FDC1-1DEC-B160-8D978EAD6CEF}"/>
              </a:ext>
            </a:extLst>
          </p:cNvPr>
          <p:cNvSpPr txBox="1"/>
          <p:nvPr/>
        </p:nvSpPr>
        <p:spPr>
          <a:xfrm>
            <a:off x="11500485" y="397295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44E46E-5A96-F8FF-0D37-0CE946273962}"/>
              </a:ext>
            </a:extLst>
          </p:cNvPr>
          <p:cNvSpPr txBox="1"/>
          <p:nvPr/>
        </p:nvSpPr>
        <p:spPr>
          <a:xfrm>
            <a:off x="11500485" y="424905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F3FFF"/>
                </a:solidFill>
              </a:rPr>
              <a:t>r2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E443C2-F0C1-359A-2E75-0E97FDB0A57B}"/>
              </a:ext>
            </a:extLst>
          </p:cNvPr>
          <p:cNvSpPr/>
          <p:nvPr/>
        </p:nvSpPr>
        <p:spPr>
          <a:xfrm>
            <a:off x="11504209" y="3972950"/>
            <a:ext cx="381318" cy="64543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269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0F5C90-CD81-0993-2046-4B7FD42CE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82" y="1564048"/>
            <a:ext cx="1533132" cy="3256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4F99F9-DCAC-9219-59EF-F929F24737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4065"/>
          <a:stretch/>
        </p:blipFill>
        <p:spPr>
          <a:xfrm>
            <a:off x="374248" y="1564048"/>
            <a:ext cx="538734" cy="32562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F4034E-7A97-D358-94DC-4DBBE3D92098}"/>
              </a:ext>
            </a:extLst>
          </p:cNvPr>
          <p:cNvSpPr txBox="1"/>
          <p:nvPr/>
        </p:nvSpPr>
        <p:spPr>
          <a:xfrm>
            <a:off x="11157585" y="3072884"/>
            <a:ext cx="977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range:</a:t>
            </a:r>
          </a:p>
          <a:p>
            <a:r>
              <a:rPr lang="en-US" dirty="0"/>
              <a:t>0 to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F724B-EC7D-28A3-3593-655C05DE4BBE}"/>
              </a:ext>
            </a:extLst>
          </p:cNvPr>
          <p:cNvSpPr txBox="1"/>
          <p:nvPr/>
        </p:nvSpPr>
        <p:spPr>
          <a:xfrm>
            <a:off x="11500485" y="397295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3AEB3-B92C-04C2-32D4-A74C372A1791}"/>
              </a:ext>
            </a:extLst>
          </p:cNvPr>
          <p:cNvSpPr txBox="1"/>
          <p:nvPr/>
        </p:nvSpPr>
        <p:spPr>
          <a:xfrm>
            <a:off x="11500485" y="424905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F3FFF"/>
                </a:solidFill>
              </a:rPr>
              <a:t>r2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FFFC43-601F-B122-489C-E1BB21602999}"/>
              </a:ext>
            </a:extLst>
          </p:cNvPr>
          <p:cNvSpPr/>
          <p:nvPr/>
        </p:nvSpPr>
        <p:spPr>
          <a:xfrm>
            <a:off x="11504209" y="3972950"/>
            <a:ext cx="381318" cy="64543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3D4C2-E6A3-35E4-AA2A-B8A0021A20B4}"/>
              </a:ext>
            </a:extLst>
          </p:cNvPr>
          <p:cNvSpPr txBox="1"/>
          <p:nvPr/>
        </p:nvSpPr>
        <p:spPr>
          <a:xfrm>
            <a:off x="11157585" y="2636269"/>
            <a:ext cx="1073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DA396D9F-1075-D4C1-10E3-03052DC2D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958" y="0"/>
            <a:ext cx="79073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8A6EC4-F042-DB2E-989E-AD9808507C2B}"/>
              </a:ext>
            </a:extLst>
          </p:cNvPr>
          <p:cNvSpPr txBox="1"/>
          <p:nvPr/>
        </p:nvSpPr>
        <p:spPr>
          <a:xfrm>
            <a:off x="7712762" y="5052728"/>
            <a:ext cx="359912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Above 100Hz… r1 &gt; r2?</a:t>
            </a:r>
          </a:p>
          <a:p>
            <a:r>
              <a:rPr lang="en-US" dirty="0"/>
              <a:t>U3 reverse direction at top of lake?</a:t>
            </a:r>
          </a:p>
        </p:txBody>
      </p:sp>
    </p:spTree>
    <p:extLst>
      <p:ext uri="{BB962C8B-B14F-4D97-AF65-F5344CB8AC3E}">
        <p14:creationId xmlns:p14="http://schemas.microsoft.com/office/powerpoint/2010/main" val="19792657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2C500-8DFE-B15D-75E9-A56677CCCCF7}"/>
              </a:ext>
            </a:extLst>
          </p:cNvPr>
          <p:cNvSpPr txBox="1">
            <a:spLocks/>
          </p:cNvSpPr>
          <p:nvPr/>
        </p:nvSpPr>
        <p:spPr>
          <a:xfrm>
            <a:off x="323850" y="26225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Characteristics of a Rayleigh Wave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EB7AB2-2CD7-1B13-D47C-91A43C06492C}"/>
              </a:ext>
            </a:extLst>
          </p:cNvPr>
          <p:cNvSpPr txBox="1"/>
          <p:nvPr/>
        </p:nvSpPr>
        <p:spPr>
          <a:xfrm>
            <a:off x="461010" y="1967702"/>
            <a:ext cx="6061756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Elliptical – combination of P and SV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Retrograde in shallow particle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Forward/Clockwise at depth &gt; 1/5</a:t>
            </a:r>
            <a:r>
              <a:rPr lang="en-US" sz="1600" baseline="30000" dirty="0"/>
              <a:t>th</a:t>
            </a:r>
            <a:r>
              <a:rPr lang="en-US" sz="1600" dirty="0"/>
              <a:t> wavelength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Amplitudes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Decay in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/>
              <a:t>Geometric spreading (1/r) less than body waves (1/r^2</a:t>
            </a:r>
            <a:r>
              <a:rPr lang="en-US" i="1" dirty="0"/>
              <a:t>)</a:t>
            </a:r>
          </a:p>
          <a:p>
            <a:endParaRPr lang="en-US" dirty="0"/>
          </a:p>
          <a:p>
            <a:r>
              <a:rPr lang="en-US" b="1" dirty="0"/>
              <a:t>Velocity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Slower than S waves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/>
              <a:t>Dispersion – different frequencies travel at different velocities</a:t>
            </a:r>
          </a:p>
        </p:txBody>
      </p:sp>
      <p:pic>
        <p:nvPicPr>
          <p:cNvPr id="4" name="Picture 4" descr="animation showing elliptical particle motion for a Rayleigh surface wave">
            <a:extLst>
              <a:ext uri="{FF2B5EF4-FFF2-40B4-BE49-F238E27FC236}">
                <a16:creationId xmlns:a16="http://schemas.microsoft.com/office/drawing/2014/main" id="{02E8321B-830D-67F2-7D75-ADFCBBF98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217" y="2137683"/>
            <a:ext cx="4758993" cy="2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2948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E71BF1-AC25-946B-AFC1-5DF86ED09DAB}"/>
              </a:ext>
            </a:extLst>
          </p:cNvPr>
          <p:cNvSpPr txBox="1"/>
          <p:nvPr/>
        </p:nvSpPr>
        <p:spPr>
          <a:xfrm>
            <a:off x="1155911" y="1963842"/>
            <a:ext cx="103032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Takeuchi, H., and M. Saito. "Seismic surface waves."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Methods in computational physics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11 (1972): 217-295.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247F7-9C53-2D61-6825-B9BD95707B87}"/>
              </a:ext>
            </a:extLst>
          </p:cNvPr>
          <p:cNvSpPr txBox="1"/>
          <p:nvPr/>
        </p:nvSpPr>
        <p:spPr>
          <a:xfrm>
            <a:off x="1129563" y="3451889"/>
            <a:ext cx="106019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https://www.geol.lsu.edu/jlorenzo/PetroleumSeismology7900/lectures/MSWord/Surface%20Waves.pdf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6F2857-6AB0-52EB-43E8-D905E8A58115}"/>
              </a:ext>
            </a:extLst>
          </p:cNvPr>
          <p:cNvSpPr txBox="1"/>
          <p:nvPr/>
        </p:nvSpPr>
        <p:spPr>
          <a:xfrm>
            <a:off x="508267" y="5582679"/>
            <a:ext cx="109995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https://www.acs.psu.edu/drussell/Demos/EvanescentWaves/EvanescentWaves.html#:~:text=Evanescent%20wave%20in%20the%20x%2Dy%20plane&amp;text=The%20wavenumber%20ky%20in,traveling%20in%20the%20x%2Ddirection.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57EB66-F44A-2849-29AD-160D3ADE19B1}"/>
              </a:ext>
            </a:extLst>
          </p:cNvPr>
          <p:cNvSpPr txBox="1"/>
          <p:nvPr/>
        </p:nvSpPr>
        <p:spPr>
          <a:xfrm>
            <a:off x="1155911" y="959412"/>
            <a:ext cx="89664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Lay, Thorne, and Terry C. Wallace.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Modern global seismology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Elsevier, 1995.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831A63-04D1-6529-623F-715E7343D6FF}"/>
              </a:ext>
            </a:extLst>
          </p:cNvPr>
          <p:cNvSpPr txBox="1"/>
          <p:nvPr/>
        </p:nvSpPr>
        <p:spPr>
          <a:xfrm>
            <a:off x="1155911" y="1192641"/>
            <a:ext cx="104450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Ammon, Charles J., et al.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Foundations of modern global seismology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Academic Press, 2020.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325335-1F2F-17F5-1344-BFCDE494C4A6}"/>
              </a:ext>
            </a:extLst>
          </p:cNvPr>
          <p:cNvSpPr txBox="1"/>
          <p:nvPr/>
        </p:nvSpPr>
        <p:spPr>
          <a:xfrm>
            <a:off x="1155911" y="655545"/>
            <a:ext cx="10075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Shearer, Peter M.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Introduction to seismology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Cambridge university press, 2019.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9E173B-89A9-4A57-5943-F225CC813577}"/>
              </a:ext>
            </a:extLst>
          </p:cNvPr>
          <p:cNvSpPr txBox="1"/>
          <p:nvPr/>
        </p:nvSpPr>
        <p:spPr>
          <a:xfrm>
            <a:off x="1129563" y="3749606"/>
            <a:ext cx="8103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https://sites.ualberta.ca/~ygu/courses/geoph624/notes/lecture3-4_2012.pdf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659B1D-2D23-AFC5-E8E4-7F93A5CB307E}"/>
              </a:ext>
            </a:extLst>
          </p:cNvPr>
          <p:cNvSpPr txBox="1"/>
          <p:nvPr/>
        </p:nvSpPr>
        <p:spPr>
          <a:xfrm>
            <a:off x="1155911" y="2246603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Gong, Chen. "Surface waves in elastic material." (2014).</a:t>
            </a:r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621C05-77C0-F990-4B86-C1B906FF5616}"/>
              </a:ext>
            </a:extLst>
          </p:cNvPr>
          <p:cNvSpPr txBox="1"/>
          <p:nvPr/>
        </p:nvSpPr>
        <p:spPr>
          <a:xfrm>
            <a:off x="492772" y="309495"/>
            <a:ext cx="89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Theory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8E943B-E204-8EF6-C960-CEE40447A428}"/>
              </a:ext>
            </a:extLst>
          </p:cNvPr>
          <p:cNvSpPr txBox="1"/>
          <p:nvPr/>
        </p:nvSpPr>
        <p:spPr>
          <a:xfrm>
            <a:off x="552171" y="6009133"/>
            <a:ext cx="112863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https://phys.libretexts.org/Bookshelves/Electricity_and_Magnetism/Electromagnetics_II_(Ellingson)/05%3A_Wave_Reflection_and_Transmission/5.12%3A_Evanescent_Waves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F290EB-8CB0-86CE-D73F-58E488DC689F}"/>
              </a:ext>
            </a:extLst>
          </p:cNvPr>
          <p:cNvSpPr txBox="1"/>
          <p:nvPr/>
        </p:nvSpPr>
        <p:spPr>
          <a:xfrm>
            <a:off x="492771" y="6302840"/>
            <a:ext cx="112863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222222"/>
                </a:solidFill>
                <a:effectLst/>
              </a:rPr>
              <a:t>Yamamoto, Ken, Takuto </a:t>
            </a:r>
            <a:r>
              <a:rPr lang="en-US" sz="1100" b="0" i="0" dirty="0" err="1">
                <a:solidFill>
                  <a:srgbClr val="222222"/>
                </a:solidFill>
                <a:effectLst/>
              </a:rPr>
              <a:t>Sakiyama</a:t>
            </a:r>
            <a:r>
              <a:rPr lang="en-US" sz="1100" b="0" i="0" dirty="0">
                <a:solidFill>
                  <a:srgbClr val="222222"/>
                </a:solidFill>
                <a:effectLst/>
              </a:rPr>
              <a:t>, and Hisa Izumiya. "Visualization of acoustic evanescent waves by the stroboscopic </a:t>
            </a:r>
            <a:r>
              <a:rPr lang="en-US" sz="1100" b="0" i="0" dirty="0" err="1">
                <a:solidFill>
                  <a:srgbClr val="222222"/>
                </a:solidFill>
                <a:effectLst/>
              </a:rPr>
              <a:t>photoelastic</a:t>
            </a:r>
            <a:r>
              <a:rPr lang="en-US" sz="1100" b="0" i="0" dirty="0">
                <a:solidFill>
                  <a:srgbClr val="222222"/>
                </a:solidFill>
                <a:effectLst/>
              </a:rPr>
              <a:t> method." </a:t>
            </a:r>
            <a:r>
              <a:rPr lang="en-US" sz="1100" b="0" i="1" dirty="0">
                <a:solidFill>
                  <a:srgbClr val="222222"/>
                </a:solidFill>
                <a:effectLst/>
              </a:rPr>
              <a:t>Physics Procedia</a:t>
            </a:r>
            <a:r>
              <a:rPr lang="en-US" sz="1100" b="0" i="0" dirty="0">
                <a:solidFill>
                  <a:srgbClr val="222222"/>
                </a:solidFill>
                <a:effectLst/>
              </a:rPr>
              <a:t> 70 (2015): 716-720.</a:t>
            </a:r>
            <a:endParaRPr 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837FC0-DE51-9253-A63A-6BF0A43147AC}"/>
              </a:ext>
            </a:extLst>
          </p:cNvPr>
          <p:cNvSpPr txBox="1"/>
          <p:nvPr/>
        </p:nvSpPr>
        <p:spPr>
          <a:xfrm>
            <a:off x="492771" y="3067369"/>
            <a:ext cx="1421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 notes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E9C4F9-8185-33BA-6758-FFF2A6324E24}"/>
              </a:ext>
            </a:extLst>
          </p:cNvPr>
          <p:cNvSpPr txBox="1"/>
          <p:nvPr/>
        </p:nvSpPr>
        <p:spPr>
          <a:xfrm>
            <a:off x="492771" y="5262477"/>
            <a:ext cx="2142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Evanescent Waves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AF9717-8D3B-A363-3E33-0E479A2D5710}"/>
              </a:ext>
            </a:extLst>
          </p:cNvPr>
          <p:cNvSpPr txBox="1"/>
          <p:nvPr/>
        </p:nvSpPr>
        <p:spPr>
          <a:xfrm>
            <a:off x="1155911" y="1609170"/>
            <a:ext cx="87596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Aki,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Keiiti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Paul G. Richards.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Quantitative seismology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2002.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196645-8E91-1545-1EE1-45A03C22510C}"/>
              </a:ext>
            </a:extLst>
          </p:cNvPr>
          <p:cNvSpPr txBox="1"/>
          <p:nvPr/>
        </p:nvSpPr>
        <p:spPr>
          <a:xfrm>
            <a:off x="-64579" y="651914"/>
            <a:ext cx="11769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i="1" dirty="0">
                <a:solidFill>
                  <a:schemeClr val="accent5"/>
                </a:solidFill>
              </a:rPr>
              <a:t>Too high level</a:t>
            </a:r>
            <a:r>
              <a:rPr lang="en-US" sz="1100" i="1" dirty="0">
                <a:solidFill>
                  <a:schemeClr val="accent5"/>
                </a:solidFill>
                <a:sym typeface="Wingdings" panose="05000000000000000000" pitchFamily="2" charset="2"/>
              </a:rPr>
              <a:t></a:t>
            </a:r>
            <a:endParaRPr lang="en-US" sz="1100" i="1" dirty="0">
              <a:solidFill>
                <a:schemeClr val="accent5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FDE378-66E2-74A8-42A4-478AD7EB4507}"/>
              </a:ext>
            </a:extLst>
          </p:cNvPr>
          <p:cNvSpPr txBox="1"/>
          <p:nvPr/>
        </p:nvSpPr>
        <p:spPr>
          <a:xfrm>
            <a:off x="60890" y="1463743"/>
            <a:ext cx="11240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i="1" dirty="0">
                <a:solidFill>
                  <a:schemeClr val="accent5"/>
                </a:solidFill>
              </a:rPr>
              <a:t>Not for the </a:t>
            </a:r>
            <a:br>
              <a:rPr lang="en-US" sz="1100" i="1" dirty="0">
                <a:solidFill>
                  <a:schemeClr val="accent5"/>
                </a:solidFill>
              </a:rPr>
            </a:br>
            <a:r>
              <a:rPr lang="en-US" sz="1100" i="1" dirty="0">
                <a:solidFill>
                  <a:schemeClr val="accent5"/>
                </a:solidFill>
              </a:rPr>
              <a:t>faint hearted </a:t>
            </a:r>
            <a:r>
              <a:rPr lang="en-US" sz="1100" i="1" dirty="0">
                <a:solidFill>
                  <a:schemeClr val="accent5"/>
                </a:solidFill>
                <a:sym typeface="Wingdings" panose="05000000000000000000" pitchFamily="2" charset="2"/>
              </a:rPr>
              <a:t></a:t>
            </a:r>
            <a:endParaRPr lang="en-US" sz="1100" i="1" dirty="0">
              <a:solidFill>
                <a:schemeClr val="accent5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6CB55E-CAC2-B778-41D9-8ECD67F5C763}"/>
              </a:ext>
            </a:extLst>
          </p:cNvPr>
          <p:cNvSpPr txBox="1"/>
          <p:nvPr/>
        </p:nvSpPr>
        <p:spPr>
          <a:xfrm>
            <a:off x="6445" y="1203684"/>
            <a:ext cx="1196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i="1" dirty="0">
                <a:solidFill>
                  <a:schemeClr val="accent5"/>
                </a:solidFill>
              </a:rPr>
              <a:t>Goldilocks 2.0</a:t>
            </a:r>
            <a:r>
              <a:rPr lang="en-US" sz="1100" i="1" dirty="0">
                <a:solidFill>
                  <a:schemeClr val="accent5"/>
                </a:solidFill>
                <a:sym typeface="Wingdings" panose="05000000000000000000" pitchFamily="2" charset="2"/>
              </a:rPr>
              <a:t></a:t>
            </a:r>
            <a:endParaRPr lang="en-US" sz="1100" i="1" dirty="0">
              <a:solidFill>
                <a:schemeClr val="accent5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6D79ED-0E5B-7E8A-3420-381681DE2AD5}"/>
              </a:ext>
            </a:extLst>
          </p:cNvPr>
          <p:cNvSpPr txBox="1"/>
          <p:nvPr/>
        </p:nvSpPr>
        <p:spPr>
          <a:xfrm>
            <a:off x="1846329" y="3136825"/>
            <a:ext cx="15778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>
                <a:solidFill>
                  <a:schemeClr val="accent5"/>
                </a:solidFill>
              </a:rPr>
              <a:t>Generally high level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AECDED-01A1-A087-D2EB-0F341F060BCD}"/>
              </a:ext>
            </a:extLst>
          </p:cNvPr>
          <p:cNvSpPr txBox="1"/>
          <p:nvPr/>
        </p:nvSpPr>
        <p:spPr>
          <a:xfrm>
            <a:off x="1453404" y="4573165"/>
            <a:ext cx="94839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effectLst/>
              </a:rPr>
              <a:t>Daniel A. Russell</a:t>
            </a:r>
            <a:r>
              <a:rPr lang="en-US" sz="1400" b="0" i="0" dirty="0">
                <a:effectLst/>
              </a:rPr>
              <a:t>, Graduate Program in Acoustics, The Pennsylvania State University: </a:t>
            </a:r>
            <a:r>
              <a:rPr lang="en-US" sz="1400" dirty="0"/>
              <a:t>https://www.acs.psu.edu/drussell/demos.html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694CE2-13B7-3A51-3E2B-6E477E666930}"/>
              </a:ext>
            </a:extLst>
          </p:cNvPr>
          <p:cNvSpPr txBox="1"/>
          <p:nvPr/>
        </p:nvSpPr>
        <p:spPr>
          <a:xfrm>
            <a:off x="492771" y="4212537"/>
            <a:ext cx="205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Visualizing Waves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566213-EB14-80A0-1352-BAABD2BB5892}"/>
              </a:ext>
            </a:extLst>
          </p:cNvPr>
          <p:cNvSpPr txBox="1"/>
          <p:nvPr/>
        </p:nvSpPr>
        <p:spPr>
          <a:xfrm>
            <a:off x="2551155" y="4260618"/>
            <a:ext cx="15778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 err="1">
                <a:solidFill>
                  <a:schemeClr val="accent5"/>
                </a:solidFill>
              </a:rPr>
              <a:t>Soooo</a:t>
            </a:r>
            <a:r>
              <a:rPr lang="en-US" sz="1100" i="1" dirty="0">
                <a:solidFill>
                  <a:schemeClr val="accent5"/>
                </a:solidFill>
              </a:rPr>
              <a:t> educational!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B5CEC92-0AC1-E697-F6C9-2929D7E1E566}"/>
              </a:ext>
            </a:extLst>
          </p:cNvPr>
          <p:cNvSpPr txBox="1"/>
          <p:nvPr/>
        </p:nvSpPr>
        <p:spPr>
          <a:xfrm>
            <a:off x="26348" y="1934468"/>
            <a:ext cx="11295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i="1" dirty="0">
                <a:solidFill>
                  <a:schemeClr val="accent5"/>
                </a:solidFill>
                <a:sym typeface="Wingdings" panose="05000000000000000000" pitchFamily="2" charset="2"/>
              </a:rPr>
              <a:t>Good for   perspective of explanation </a:t>
            </a:r>
            <a:endParaRPr lang="en-US" sz="1100" i="1" dirty="0">
              <a:solidFill>
                <a:schemeClr val="accent5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B088E7-B6E7-DF8F-BAED-653EF314F9BC}"/>
              </a:ext>
            </a:extLst>
          </p:cNvPr>
          <p:cNvSpPr txBox="1"/>
          <p:nvPr/>
        </p:nvSpPr>
        <p:spPr>
          <a:xfrm>
            <a:off x="190758" y="957541"/>
            <a:ext cx="10054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i="1" dirty="0">
                <a:solidFill>
                  <a:schemeClr val="accent5"/>
                </a:solidFill>
              </a:rPr>
              <a:t>Goldilocks</a:t>
            </a:r>
            <a:r>
              <a:rPr lang="en-US" sz="1100" i="1" dirty="0">
                <a:solidFill>
                  <a:schemeClr val="accent5"/>
                </a:solidFill>
                <a:sym typeface="Wingdings" panose="05000000000000000000" pitchFamily="2" charset="2"/>
              </a:rPr>
              <a:t></a:t>
            </a:r>
            <a:endParaRPr lang="en-US" sz="1100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439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719504B8-E002-42AB-B07D-4F24383D6C47}"/>
              </a:ext>
            </a:extLst>
          </p:cNvPr>
          <p:cNvCxnSpPr>
            <a:cxnSpLocks/>
            <a:stCxn id="14" idx="3"/>
            <a:endCxn id="27" idx="1"/>
          </p:cNvCxnSpPr>
          <p:nvPr/>
        </p:nvCxnSpPr>
        <p:spPr>
          <a:xfrm flipV="1">
            <a:off x="1697243" y="3359718"/>
            <a:ext cx="8265628" cy="1153768"/>
          </a:xfrm>
          <a:prstGeom prst="bentConnector3">
            <a:avLst>
              <a:gd name="adj1" fmla="val 55863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60757FE8-5FAE-D060-0BC2-7FEC5096913E}"/>
              </a:ext>
            </a:extLst>
          </p:cNvPr>
          <p:cNvCxnSpPr>
            <a:stCxn id="9" idx="3"/>
            <a:endCxn id="32" idx="1"/>
          </p:cNvCxnSpPr>
          <p:nvPr/>
        </p:nvCxnSpPr>
        <p:spPr>
          <a:xfrm flipV="1">
            <a:off x="2913197" y="1242440"/>
            <a:ext cx="4146067" cy="2310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9A3903C1-7C89-E525-9C72-77F9A6CF8F72}"/>
              </a:ext>
            </a:extLst>
          </p:cNvPr>
          <p:cNvSpPr/>
          <p:nvPr/>
        </p:nvSpPr>
        <p:spPr>
          <a:xfrm>
            <a:off x="5039322" y="3942558"/>
            <a:ext cx="2434802" cy="82507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070231-016E-4309-AAE9-B8C4ECE95502}"/>
                  </a:ext>
                </a:extLst>
              </p:cNvPr>
              <p:cNvSpPr/>
              <p:nvPr/>
            </p:nvSpPr>
            <p:spPr>
              <a:xfrm>
                <a:off x="597840" y="1002411"/>
                <a:ext cx="2315357" cy="52626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Particle Displacement,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070231-016E-4309-AAE9-B8C4ECE95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40" y="1002411"/>
                <a:ext cx="2315357" cy="526260"/>
              </a:xfrm>
              <a:prstGeom prst="rect">
                <a:avLst/>
              </a:prstGeom>
              <a:blipFill>
                <a:blip r:embed="rId3"/>
                <a:stretch>
                  <a:fillRect t="-13333" b="-26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E594A6D-4EA1-4F93-825C-51C285965012}"/>
              </a:ext>
            </a:extLst>
          </p:cNvPr>
          <p:cNvSpPr/>
          <p:nvPr/>
        </p:nvSpPr>
        <p:spPr>
          <a:xfrm>
            <a:off x="270383" y="2650694"/>
            <a:ext cx="1435914" cy="39428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Deformation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6B02B7-045B-4063-83FD-1B37D455EBC9}"/>
              </a:ext>
            </a:extLst>
          </p:cNvPr>
          <p:cNvSpPr/>
          <p:nvPr/>
        </p:nvSpPr>
        <p:spPr>
          <a:xfrm>
            <a:off x="1900426" y="2650694"/>
            <a:ext cx="1219200" cy="39428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Rotation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97C7CA-E36A-4182-914B-BEE4CBCD7FD5}"/>
              </a:ext>
            </a:extLst>
          </p:cNvPr>
          <p:cNvSpPr/>
          <p:nvPr/>
        </p:nvSpPr>
        <p:spPr>
          <a:xfrm>
            <a:off x="261330" y="4316344"/>
            <a:ext cx="1435913" cy="39428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Strain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070DD3-FA3E-4D18-8E57-822E35E67528}"/>
              </a:ext>
            </a:extLst>
          </p:cNvPr>
          <p:cNvSpPr txBox="1"/>
          <p:nvPr/>
        </p:nvSpPr>
        <p:spPr>
          <a:xfrm>
            <a:off x="59973" y="4714469"/>
            <a:ext cx="18386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To create strain, some force must act on object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7745D78-F218-46C6-B510-48746FB7C1C8}"/>
                  </a:ext>
                </a:extLst>
              </p:cNvPr>
              <p:cNvSpPr/>
              <p:nvPr/>
            </p:nvSpPr>
            <p:spPr>
              <a:xfrm>
                <a:off x="9962871" y="3162576"/>
                <a:ext cx="1691624" cy="39428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Stress,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7745D78-F218-46C6-B510-48746FB7C1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871" y="3162576"/>
                <a:ext cx="1691624" cy="394283"/>
              </a:xfrm>
              <a:prstGeom prst="rect">
                <a:avLst/>
              </a:prstGeom>
              <a:blipFill>
                <a:blip r:embed="rId4"/>
                <a:stretch>
                  <a:fillRect t="-1493" b="-1940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E26ED048-B4D5-47F9-B171-0A537EA0F8EB}"/>
              </a:ext>
            </a:extLst>
          </p:cNvPr>
          <p:cNvSpPr/>
          <p:nvPr/>
        </p:nvSpPr>
        <p:spPr>
          <a:xfrm>
            <a:off x="5035312" y="6291615"/>
            <a:ext cx="2442822" cy="394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Elastic Wave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FF27471-864A-4A29-A059-C7F14CADD6F4}"/>
                  </a:ext>
                </a:extLst>
              </p:cNvPr>
              <p:cNvSpPr/>
              <p:nvPr/>
            </p:nvSpPr>
            <p:spPr>
              <a:xfrm>
                <a:off x="7059264" y="1045298"/>
                <a:ext cx="1892711" cy="39428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Contact Force,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FF27471-864A-4A29-A059-C7F14CADD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264" y="1045298"/>
                <a:ext cx="1892711" cy="394283"/>
              </a:xfrm>
              <a:prstGeom prst="rect">
                <a:avLst/>
              </a:prstGeom>
              <a:blipFill>
                <a:blip r:embed="rId5"/>
                <a:stretch>
                  <a:fillRect l="-958" t="-1471" b="-1911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3E78259-6268-48D9-A026-3DF9F59F2672}"/>
              </a:ext>
            </a:extLst>
          </p:cNvPr>
          <p:cNvSpPr/>
          <p:nvPr/>
        </p:nvSpPr>
        <p:spPr>
          <a:xfrm>
            <a:off x="5029921" y="3844316"/>
            <a:ext cx="2453604" cy="1175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Constitutive Equation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Relationship between stress and strain for the specific material </a:t>
            </a:r>
          </a:p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C9CD53-019A-FE8E-3DB5-625A3084D4FE}"/>
              </a:ext>
            </a:extLst>
          </p:cNvPr>
          <p:cNvSpPr txBox="1"/>
          <p:nvPr/>
        </p:nvSpPr>
        <p:spPr>
          <a:xfrm>
            <a:off x="9641947" y="3612136"/>
            <a:ext cx="23334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0" dirty="0">
                <a:solidFill>
                  <a:srgbClr val="000000"/>
                </a:solidFill>
                <a:effectLst/>
              </a:rPr>
              <a:t>Normal and shear stresses are simply the components of the traction vector that are normal and parallel to the area's surface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7655F6-8572-7860-582A-FA1A764A7CC2}"/>
              </a:ext>
            </a:extLst>
          </p:cNvPr>
          <p:cNvSpPr txBox="1"/>
          <p:nvPr/>
        </p:nvSpPr>
        <p:spPr>
          <a:xfrm>
            <a:off x="597840" y="1538356"/>
            <a:ext cx="22984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To conceptualize transformations, we consider a particle as an infinitesimally small linear element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F16CB7-40EE-84BC-5437-E89E935C0503}"/>
              </a:ext>
            </a:extLst>
          </p:cNvPr>
          <p:cNvSpPr txBox="1"/>
          <p:nvPr/>
        </p:nvSpPr>
        <p:spPr>
          <a:xfrm>
            <a:off x="57789" y="3051786"/>
            <a:ext cx="18386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For deformation to occur, each linear element changes length relative to position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43C8FE-CD81-BDB8-6ADF-157A8A2718F3}"/>
              </a:ext>
            </a:extLst>
          </p:cNvPr>
          <p:cNvSpPr/>
          <p:nvPr/>
        </p:nvSpPr>
        <p:spPr>
          <a:xfrm>
            <a:off x="3528303" y="153253"/>
            <a:ext cx="3229209" cy="394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Goal : Describe Wave Motion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F3E860-6E08-5648-2805-D662B84BD71C}"/>
              </a:ext>
            </a:extLst>
          </p:cNvPr>
          <p:cNvGrpSpPr/>
          <p:nvPr/>
        </p:nvGrpSpPr>
        <p:grpSpPr>
          <a:xfrm>
            <a:off x="3911576" y="902048"/>
            <a:ext cx="2460853" cy="1102754"/>
            <a:chOff x="3911576" y="902048"/>
            <a:chExt cx="2460853" cy="110275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F825E05-8626-BF43-5AFC-9FE5DD3E6E04}"/>
                </a:ext>
              </a:extLst>
            </p:cNvPr>
            <p:cNvSpPr/>
            <p:nvPr/>
          </p:nvSpPr>
          <p:spPr>
            <a:xfrm>
              <a:off x="4122664" y="920336"/>
              <a:ext cx="2041931" cy="83759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52DBF1-2EE6-4BA2-A2F4-1D40668E766D}"/>
                </a:ext>
              </a:extLst>
            </p:cNvPr>
            <p:cNvSpPr/>
            <p:nvPr/>
          </p:nvSpPr>
          <p:spPr>
            <a:xfrm>
              <a:off x="3915155" y="902048"/>
              <a:ext cx="2457274" cy="3942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Equation of Motion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CBE5EC3-3B64-B146-38AD-968C87172DC5}"/>
                    </a:ext>
                  </a:extLst>
                </p:cNvPr>
                <p:cNvSpPr txBox="1"/>
                <p:nvPr/>
              </p:nvSpPr>
              <p:spPr>
                <a:xfrm>
                  <a:off x="3911576" y="1259686"/>
                  <a:ext cx="2460853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/>
                    <a:t>Conservation of momentum</a:t>
                  </a:r>
                  <a:r>
                    <a:rPr lang="en-US" sz="1200" dirty="0"/>
                    <a:t>, </a:t>
                  </a:r>
                  <a:br>
                    <a:rPr lang="en-US" sz="1200" dirty="0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D86ECC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1400" i="1" dirty="0" smtClean="0">
                            <a:solidFill>
                              <a:srgbClr val="D86ECC"/>
                            </a:solidFill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en-US" sz="1400" i="1" dirty="0" smtClean="0">
                            <a:solidFill>
                              <a:srgbClr val="4EA72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 =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𝑚𝑣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CBE5EC3-3B64-B146-38AD-968C87172D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1576" y="1259686"/>
                  <a:ext cx="2460853" cy="492443"/>
                </a:xfrm>
                <a:prstGeom prst="rect">
                  <a:avLst/>
                </a:prstGeom>
                <a:blipFill>
                  <a:blip r:embed="rId6"/>
                  <a:stretch>
                    <a:fillRect t="-1250"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9B3AFA-C25E-DDE9-64DD-3BDE2CC6FE3A}"/>
                </a:ext>
              </a:extLst>
            </p:cNvPr>
            <p:cNvSpPr/>
            <p:nvPr/>
          </p:nvSpPr>
          <p:spPr>
            <a:xfrm>
              <a:off x="4122663" y="1689292"/>
              <a:ext cx="2041931" cy="3155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100" dirty="0">
                  <a:solidFill>
                    <a:srgbClr val="C00000"/>
                  </a:solidFill>
                </a:rPr>
                <a:t>Newton’s Second Law</a:t>
              </a:r>
              <a:endParaRPr lang="en-US" sz="1100" dirty="0">
                <a:solidFill>
                  <a:srgbClr val="C00000"/>
                </a:solidFill>
                <a:cs typeface="Calibri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C130C79-E779-D09F-8DF4-C162F1888E5F}"/>
              </a:ext>
            </a:extLst>
          </p:cNvPr>
          <p:cNvSpPr/>
          <p:nvPr/>
        </p:nvSpPr>
        <p:spPr>
          <a:xfrm>
            <a:off x="4869508" y="4770070"/>
            <a:ext cx="2774431" cy="978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Typically, rock assumed to be Hookean and the elastic moduli (e.g. Young’s, Poisson’s, Bulk, Shear) describe ratios between certain components </a:t>
            </a:r>
            <a:br>
              <a:rPr lang="en-US" sz="1100" dirty="0">
                <a:solidFill>
                  <a:srgbClr val="C00000"/>
                </a:solidFill>
              </a:rPr>
            </a:br>
            <a:r>
              <a:rPr lang="en-US" sz="1100" dirty="0">
                <a:solidFill>
                  <a:srgbClr val="C00000"/>
                </a:solidFill>
              </a:rPr>
              <a:t>of the stress and strain tensors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5BE93A3-9F4E-7403-5863-08DF58A87ECB}"/>
                  </a:ext>
                </a:extLst>
              </p:cNvPr>
              <p:cNvSpPr/>
              <p:nvPr/>
            </p:nvSpPr>
            <p:spPr>
              <a:xfrm>
                <a:off x="10090726" y="1045298"/>
                <a:ext cx="1435914" cy="39428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Traction,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5BE93A3-9F4E-7403-5863-08DF58A87E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0726" y="1045298"/>
                <a:ext cx="1435914" cy="394283"/>
              </a:xfrm>
              <a:prstGeom prst="rect">
                <a:avLst/>
              </a:prstGeom>
              <a:blipFill>
                <a:blip r:embed="rId7"/>
                <a:stretch>
                  <a:fillRect t="-1471" b="-1911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FB79209-8EED-CCD3-9A6A-64DD200C58C9}"/>
                  </a:ext>
                </a:extLst>
              </p:cNvPr>
              <p:cNvSpPr txBox="1"/>
              <p:nvPr/>
            </p:nvSpPr>
            <p:spPr>
              <a:xfrm>
                <a:off x="10302230" y="2008664"/>
                <a:ext cx="1012906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1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FB79209-8EED-CCD3-9A6A-64DD200C5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230" y="2008664"/>
                <a:ext cx="1012906" cy="403316"/>
              </a:xfrm>
              <a:prstGeom prst="rect">
                <a:avLst/>
              </a:prstGeom>
              <a:blipFill>
                <a:blip r:embed="rId8"/>
                <a:stretch>
                  <a:fillRect l="-3614" t="-1515" r="-301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380E20F-DDB1-FCA6-08AD-1D450702E0A9}"/>
                  </a:ext>
                </a:extLst>
              </p:cNvPr>
              <p:cNvSpPr txBox="1"/>
              <p:nvPr/>
            </p:nvSpPr>
            <p:spPr>
              <a:xfrm>
                <a:off x="9930383" y="5303995"/>
                <a:ext cx="785921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380E20F-DDB1-FCA6-08AD-1D450702E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0383" y="5303995"/>
                <a:ext cx="785921" cy="232756"/>
              </a:xfrm>
              <a:prstGeom prst="rect">
                <a:avLst/>
              </a:prstGeom>
              <a:blipFill>
                <a:blip r:embed="rId9"/>
                <a:stretch>
                  <a:fillRect l="-2326" r="-310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B83EE74-5E64-3692-9460-6E097F210E6E}"/>
                  </a:ext>
                </a:extLst>
              </p:cNvPr>
              <p:cNvSpPr txBox="1"/>
              <p:nvPr/>
            </p:nvSpPr>
            <p:spPr>
              <a:xfrm>
                <a:off x="9959925" y="5684260"/>
                <a:ext cx="1697516" cy="592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B83EE74-5E64-3692-9460-6E097F210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925" y="5684260"/>
                <a:ext cx="1697516" cy="5929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2D3B4AAD-A669-2675-6C6C-9EDF227A982C}"/>
              </a:ext>
            </a:extLst>
          </p:cNvPr>
          <p:cNvSpPr txBox="1"/>
          <p:nvPr/>
        </p:nvSpPr>
        <p:spPr>
          <a:xfrm>
            <a:off x="9746661" y="1438727"/>
            <a:ext cx="212404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0" dirty="0">
                <a:solidFill>
                  <a:srgbClr val="000000"/>
                </a:solidFill>
                <a:effectLst/>
              </a:rPr>
              <a:t>Traction is th</a:t>
            </a:r>
            <a:r>
              <a:rPr lang="en-US" sz="1100" dirty="0">
                <a:solidFill>
                  <a:srgbClr val="000000"/>
                </a:solidFill>
              </a:rPr>
              <a:t>e </a:t>
            </a:r>
            <a:r>
              <a:rPr lang="en-US" sz="1100" b="0" i="0" dirty="0">
                <a:solidFill>
                  <a:srgbClr val="000000"/>
                </a:solidFill>
                <a:effectLst/>
              </a:rPr>
              <a:t>force vector on a cross-section divided by that cross-section's area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E649C20-D237-94B4-D4C0-7BE95A5AA445}"/>
                  </a:ext>
                </a:extLst>
              </p:cNvPr>
              <p:cNvSpPr txBox="1"/>
              <p:nvPr/>
            </p:nvSpPr>
            <p:spPr>
              <a:xfrm>
                <a:off x="9910649" y="2505920"/>
                <a:ext cx="179606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𝑑𝑖𝑟𝑒𝑐𝑡𝑖𝑜𝑛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E649C20-D237-94B4-D4C0-7BE95A5AA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649" y="2505920"/>
                <a:ext cx="1796069" cy="169277"/>
              </a:xfrm>
              <a:prstGeom prst="rect">
                <a:avLst/>
              </a:prstGeom>
              <a:blipFill>
                <a:blip r:embed="rId11"/>
                <a:stretch>
                  <a:fillRect l="-1701" r="-102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1FCB5E7-DC44-DB78-9769-FF83400E730D}"/>
              </a:ext>
            </a:extLst>
          </p:cNvPr>
          <p:cNvGrpSpPr/>
          <p:nvPr/>
        </p:nvGrpSpPr>
        <p:grpSpPr>
          <a:xfrm>
            <a:off x="10101648" y="4429218"/>
            <a:ext cx="1511507" cy="779496"/>
            <a:chOff x="6890221" y="2433256"/>
            <a:chExt cx="2179832" cy="1124156"/>
          </a:xfrm>
        </p:grpSpPr>
        <p:pic>
          <p:nvPicPr>
            <p:cNvPr id="100" name="Picture 99" descr="A diagram of a triangle with arrows and a red triangle&#10;&#10;Description automatically generated">
              <a:extLst>
                <a:ext uri="{FF2B5EF4-FFF2-40B4-BE49-F238E27FC236}">
                  <a16:creationId xmlns:a16="http://schemas.microsoft.com/office/drawing/2014/main" id="{1783D744-368B-10B4-4CF1-17CB3D403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865" b="89686" l="7181" r="89946">
                          <a14:foregroundMark x1="7181" y1="72197" x2="7899" y2="83408"/>
                          <a14:foregroundMark x1="56194" y1="35874" x2="56912" y2="345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-11473"/>
            <a:stretch/>
          </p:blipFill>
          <p:spPr>
            <a:xfrm>
              <a:off x="6890221" y="2584563"/>
              <a:ext cx="2179832" cy="9728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280D7C4-5308-6A66-1853-A9CEA4CC2DAD}"/>
                    </a:ext>
                  </a:extLst>
                </p:cNvPr>
                <p:cNvSpPr txBox="1"/>
                <p:nvPr/>
              </p:nvSpPr>
              <p:spPr>
                <a:xfrm>
                  <a:off x="7881969" y="2693009"/>
                  <a:ext cx="14254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280D7C4-5308-6A66-1853-A9CEA4CC2D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1969" y="2693009"/>
                  <a:ext cx="142540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50000" r="-50000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022BE2E4-1A07-F2D4-994C-7AF3C86DBEC2}"/>
                    </a:ext>
                  </a:extLst>
                </p:cNvPr>
                <p:cNvSpPr txBox="1"/>
                <p:nvPr/>
              </p:nvSpPr>
              <p:spPr>
                <a:xfrm>
                  <a:off x="8399743" y="3198137"/>
                  <a:ext cx="16318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9C4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9C4E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9C4E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9C4E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022BE2E4-1A07-F2D4-994C-7AF3C86DBE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9743" y="3198137"/>
                  <a:ext cx="163186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55556" r="-38889" b="-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45139923-A467-21D9-E57F-C6D52CFC0543}"/>
                    </a:ext>
                  </a:extLst>
                </p:cNvPr>
                <p:cNvSpPr txBox="1"/>
                <p:nvPr/>
              </p:nvSpPr>
              <p:spPr>
                <a:xfrm>
                  <a:off x="8113434" y="2433256"/>
                  <a:ext cx="18883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26DC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26DC8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26DC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45139923-A467-21D9-E57F-C6D52CFC05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3434" y="2433256"/>
                  <a:ext cx="188833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1818" r="-36364" b="-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A872F5EE-3E7D-0C7A-DBD9-A5A7657318C9}"/>
                    </a:ext>
                  </a:extLst>
                </p:cNvPr>
                <p:cNvSpPr txBox="1"/>
                <p:nvPr/>
              </p:nvSpPr>
              <p:spPr>
                <a:xfrm>
                  <a:off x="8584924" y="2751697"/>
                  <a:ext cx="17703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18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18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18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180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A872F5EE-3E7D-0C7A-DBD9-A5A7657318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4924" y="2751697"/>
                  <a:ext cx="177035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40000" r="-35000" b="-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E237A935-4E3E-4A86-027E-991D83DD1364}"/>
              </a:ext>
            </a:extLst>
          </p:cNvPr>
          <p:cNvCxnSpPr>
            <a:cxnSpLocks/>
            <a:stCxn id="26" idx="2"/>
            <a:endCxn id="11" idx="0"/>
          </p:cNvCxnSpPr>
          <p:nvPr/>
        </p:nvCxnSpPr>
        <p:spPr>
          <a:xfrm rot="5400000">
            <a:off x="1111609" y="2015252"/>
            <a:ext cx="512174" cy="7587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F380DBAA-EBE4-F97C-5E90-A48B5FDBB6EA}"/>
              </a:ext>
            </a:extLst>
          </p:cNvPr>
          <p:cNvCxnSpPr>
            <a:cxnSpLocks/>
            <a:stCxn id="26" idx="2"/>
            <a:endCxn id="12" idx="0"/>
          </p:cNvCxnSpPr>
          <p:nvPr/>
        </p:nvCxnSpPr>
        <p:spPr>
          <a:xfrm rot="16200000" flipH="1">
            <a:off x="1872451" y="2013119"/>
            <a:ext cx="512174" cy="76297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77DD93FE-CBD4-9930-A502-B36CD73AB3C5}"/>
              </a:ext>
            </a:extLst>
          </p:cNvPr>
          <p:cNvCxnSpPr>
            <a:stCxn id="32" idx="3"/>
            <a:endCxn id="76" idx="1"/>
          </p:cNvCxnSpPr>
          <p:nvPr/>
        </p:nvCxnSpPr>
        <p:spPr>
          <a:xfrm>
            <a:off x="8951975" y="1242440"/>
            <a:ext cx="1138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Arrow Connector 1025">
            <a:extLst>
              <a:ext uri="{FF2B5EF4-FFF2-40B4-BE49-F238E27FC236}">
                <a16:creationId xmlns:a16="http://schemas.microsoft.com/office/drawing/2014/main" id="{A0C04E05-3826-8DF8-B284-8EA70BB9A584}"/>
              </a:ext>
            </a:extLst>
          </p:cNvPr>
          <p:cNvCxnSpPr>
            <a:cxnSpLocks/>
            <a:stCxn id="28" idx="2"/>
            <a:endCxn id="14" idx="0"/>
          </p:cNvCxnSpPr>
          <p:nvPr/>
        </p:nvCxnSpPr>
        <p:spPr>
          <a:xfrm>
            <a:off x="977102" y="3821227"/>
            <a:ext cx="2185" cy="495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3932A4DD-772E-B799-A819-7E7A48944D64}"/>
                  </a:ext>
                </a:extLst>
              </p:cNvPr>
              <p:cNvSpPr txBox="1"/>
              <p:nvPr/>
            </p:nvSpPr>
            <p:spPr>
              <a:xfrm>
                <a:off x="261330" y="5834313"/>
                <a:ext cx="1737591" cy="5943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3932A4DD-772E-B799-A819-7E7A48944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30" y="5834313"/>
                <a:ext cx="1737591" cy="59439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19BB3C4A-70F4-D16A-76EF-72612184DC70}"/>
                  </a:ext>
                </a:extLst>
              </p:cNvPr>
              <p:cNvSpPr txBox="1"/>
              <p:nvPr/>
            </p:nvSpPr>
            <p:spPr>
              <a:xfrm>
                <a:off x="285221" y="5153785"/>
                <a:ext cx="1496628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19BB3C4A-70F4-D16A-76EF-72612184D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21" y="5153785"/>
                <a:ext cx="1496628" cy="403316"/>
              </a:xfrm>
              <a:prstGeom prst="rect">
                <a:avLst/>
              </a:prstGeom>
              <a:blipFill>
                <a:blip r:embed="rId19"/>
                <a:stretch>
                  <a:fillRect l="-1633" r="-3673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0" name="Straight Arrow Connector 1049">
            <a:extLst>
              <a:ext uri="{FF2B5EF4-FFF2-40B4-BE49-F238E27FC236}">
                <a16:creationId xmlns:a16="http://schemas.microsoft.com/office/drawing/2014/main" id="{1A850C23-271A-4B06-F7E8-3B0DC1BF6F62}"/>
              </a:ext>
            </a:extLst>
          </p:cNvPr>
          <p:cNvCxnSpPr>
            <a:cxnSpLocks/>
            <a:stCxn id="92" idx="2"/>
            <a:endCxn id="27" idx="0"/>
          </p:cNvCxnSpPr>
          <p:nvPr/>
        </p:nvCxnSpPr>
        <p:spPr>
          <a:xfrm flipH="1">
            <a:off x="10808683" y="2675197"/>
            <a:ext cx="1" cy="487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E563510C-2A25-4519-0740-3E1A6843ACD3}"/>
              </a:ext>
            </a:extLst>
          </p:cNvPr>
          <p:cNvCxnSpPr>
            <a:cxnSpLocks/>
            <a:stCxn id="36" idx="2"/>
            <a:endCxn id="21" idx="0"/>
          </p:cNvCxnSpPr>
          <p:nvPr/>
        </p:nvCxnSpPr>
        <p:spPr>
          <a:xfrm>
            <a:off x="5142908" y="547536"/>
            <a:ext cx="884" cy="3545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Arrow Connector 1070">
            <a:extLst>
              <a:ext uri="{FF2B5EF4-FFF2-40B4-BE49-F238E27FC236}">
                <a16:creationId xmlns:a16="http://schemas.microsoft.com/office/drawing/2014/main" id="{763E7C85-24FE-F765-5EA0-C7FB2685B910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6256724" y="5748478"/>
            <a:ext cx="4153" cy="442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94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4" grpId="0" animBg="1"/>
      <p:bldP spid="19" grpId="0"/>
      <p:bldP spid="27" grpId="0" animBg="1"/>
      <p:bldP spid="15" grpId="0" animBg="1"/>
      <p:bldP spid="32" grpId="0" animBg="1"/>
      <p:bldP spid="4" grpId="0"/>
      <p:bldP spid="25" grpId="0"/>
      <p:bldP spid="28" grpId="0"/>
      <p:bldP spid="43" grpId="0"/>
      <p:bldP spid="76" grpId="0" animBg="1"/>
      <p:bldP spid="79" grpId="0"/>
      <p:bldP spid="87" grpId="0"/>
      <p:bldP spid="89" grpId="0"/>
      <p:bldP spid="91" grpId="0"/>
      <p:bldP spid="92" grpId="0"/>
      <p:bldP spid="1032" grpId="0"/>
      <p:bldP spid="10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770C00-AFD6-BCE6-5428-95A7FB538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393" y="117693"/>
            <a:ext cx="3316587" cy="18769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DB8CB3-C9BC-FFFD-B711-BEFB19D83E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462"/>
          <a:stretch/>
        </p:blipFill>
        <p:spPr>
          <a:xfrm>
            <a:off x="3193060" y="117693"/>
            <a:ext cx="2803773" cy="1876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CC5DC2-D920-F5AC-C708-FF203E592A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5462"/>
          <a:stretch/>
        </p:blipFill>
        <p:spPr>
          <a:xfrm>
            <a:off x="830718" y="117693"/>
            <a:ext cx="2803772" cy="1876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F22745-FD9C-5E7A-5BD4-30DAEFBD2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394" y="1736425"/>
            <a:ext cx="3316587" cy="1876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A3B31-D9AB-5C87-AB5F-D309A5808C6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5462"/>
          <a:stretch/>
        </p:blipFill>
        <p:spPr>
          <a:xfrm>
            <a:off x="3193063" y="1736427"/>
            <a:ext cx="2803768" cy="1876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B1EF57-62FD-26E9-2AC3-F91E06A18D9D}"/>
              </a:ext>
            </a:extLst>
          </p:cNvPr>
          <p:cNvSpPr txBox="1"/>
          <p:nvPr/>
        </p:nvSpPr>
        <p:spPr>
          <a:xfrm>
            <a:off x="172015" y="871498"/>
            <a:ext cx="569387" cy="369332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F3FDE-3BF8-1A23-CDEB-B2F17F89F570}"/>
              </a:ext>
            </a:extLst>
          </p:cNvPr>
          <p:cNvSpPr txBox="1"/>
          <p:nvPr/>
        </p:nvSpPr>
        <p:spPr>
          <a:xfrm>
            <a:off x="172015" y="2453389"/>
            <a:ext cx="56938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S08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E03DED-2C1E-F0C0-AE02-14D9A624961C}"/>
              </a:ext>
            </a:extLst>
          </p:cNvPr>
          <p:cNvSpPr txBox="1"/>
          <p:nvPr/>
        </p:nvSpPr>
        <p:spPr>
          <a:xfrm>
            <a:off x="172015" y="4035280"/>
            <a:ext cx="569387" cy="369332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0C175D-65BA-2E92-1E83-BD5E0E1E968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5462"/>
          <a:stretch/>
        </p:blipFill>
        <p:spPr>
          <a:xfrm>
            <a:off x="830720" y="1736425"/>
            <a:ext cx="2803767" cy="1876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D60EA5-95FD-BE87-16FD-9183FDDA88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393" y="3355155"/>
            <a:ext cx="3316587" cy="18769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AF341F-F797-872D-F9CB-6F283C031BA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15462"/>
          <a:stretch/>
        </p:blipFill>
        <p:spPr>
          <a:xfrm>
            <a:off x="3193059" y="3355155"/>
            <a:ext cx="2803767" cy="1876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799857-1E06-292B-DE20-FC249B4BA4F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15462"/>
          <a:stretch/>
        </p:blipFill>
        <p:spPr>
          <a:xfrm>
            <a:off x="830717" y="3355155"/>
            <a:ext cx="2803767" cy="18769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A38E92-AC07-F109-B928-E6ADFBAAAC15}"/>
              </a:ext>
            </a:extLst>
          </p:cNvPr>
          <p:cNvSpPr txBox="1"/>
          <p:nvPr/>
        </p:nvSpPr>
        <p:spPr>
          <a:xfrm>
            <a:off x="2252910" y="0"/>
            <a:ext cx="3113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F6554D-3066-C8BE-38BE-C16BE0E2BF4F}"/>
              </a:ext>
            </a:extLst>
          </p:cNvPr>
          <p:cNvSpPr txBox="1"/>
          <p:nvPr/>
        </p:nvSpPr>
        <p:spPr>
          <a:xfrm>
            <a:off x="4641380" y="0"/>
            <a:ext cx="33054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C35F62-E810-1C0F-C67E-521CF88ACDBF}"/>
              </a:ext>
            </a:extLst>
          </p:cNvPr>
          <p:cNvSpPr txBox="1"/>
          <p:nvPr/>
        </p:nvSpPr>
        <p:spPr>
          <a:xfrm>
            <a:off x="7029422" y="0"/>
            <a:ext cx="3113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CAE3DB-8201-A4E1-4769-3D6612DB62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55393" y="4975723"/>
            <a:ext cx="3316587" cy="18769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04F807-3329-63F2-4061-AA80A08B6BB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15462"/>
          <a:stretch/>
        </p:blipFill>
        <p:spPr>
          <a:xfrm>
            <a:off x="3193059" y="4981057"/>
            <a:ext cx="2803767" cy="18769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A100C4B-08AB-3EFB-B92F-1DCB2E9DE29E}"/>
              </a:ext>
            </a:extLst>
          </p:cNvPr>
          <p:cNvSpPr txBox="1"/>
          <p:nvPr/>
        </p:nvSpPr>
        <p:spPr>
          <a:xfrm>
            <a:off x="172015" y="5617170"/>
            <a:ext cx="56938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S25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F74775-95E5-197B-137B-19A7C0D28E6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r="15462"/>
          <a:stretch/>
        </p:blipFill>
        <p:spPr>
          <a:xfrm>
            <a:off x="830717" y="4975723"/>
            <a:ext cx="2803767" cy="18769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9B054E-3A6A-ECCD-8106-03B709AC61D4}"/>
              </a:ext>
            </a:extLst>
          </p:cNvPr>
          <p:cNvSpPr txBox="1"/>
          <p:nvPr/>
        </p:nvSpPr>
        <p:spPr>
          <a:xfrm>
            <a:off x="9304020" y="3105834"/>
            <a:ext cx="2446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*no data conditioning prior to building curves</a:t>
            </a:r>
          </a:p>
        </p:txBody>
      </p:sp>
    </p:spTree>
    <p:extLst>
      <p:ext uri="{BB962C8B-B14F-4D97-AF65-F5344CB8AC3E}">
        <p14:creationId xmlns:p14="http://schemas.microsoft.com/office/powerpoint/2010/main" val="33969224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line of frequency&#10;&#10;Description automatically generated with medium confidence">
            <a:extLst>
              <a:ext uri="{FF2B5EF4-FFF2-40B4-BE49-F238E27FC236}">
                <a16:creationId xmlns:a16="http://schemas.microsoft.com/office/drawing/2014/main" id="{2F2BEAEE-1164-5853-A549-5E7DCE30F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876" y="3656106"/>
            <a:ext cx="6223414" cy="3108960"/>
          </a:xfrm>
          <a:prstGeom prst="rect">
            <a:avLst/>
          </a:prstGeom>
        </p:spPr>
      </p:pic>
      <p:pic>
        <p:nvPicPr>
          <p:cNvPr id="4" name="Picture 3" descr="A graph showing a waveform&#10;&#10;Description automatically generated with medium confidence">
            <a:extLst>
              <a:ext uri="{FF2B5EF4-FFF2-40B4-BE49-F238E27FC236}">
                <a16:creationId xmlns:a16="http://schemas.microsoft.com/office/drawing/2014/main" id="{1A65991C-C421-7A39-2B1B-E2FD5A953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876" y="279273"/>
            <a:ext cx="6223414" cy="31089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CEDBD4-2331-9132-8094-4149B15D2293}"/>
              </a:ext>
            </a:extLst>
          </p:cNvPr>
          <p:cNvSpPr txBox="1"/>
          <p:nvPr/>
        </p:nvSpPr>
        <p:spPr>
          <a:xfrm>
            <a:off x="6954300" y="56394"/>
            <a:ext cx="2758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Z component: Dispersion Curve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60FB18-A8BB-01CF-39E4-BA00CBE3AE1C}"/>
              </a:ext>
            </a:extLst>
          </p:cNvPr>
          <p:cNvSpPr txBox="1"/>
          <p:nvPr/>
        </p:nvSpPr>
        <p:spPr>
          <a:xfrm>
            <a:off x="6946285" y="3446492"/>
            <a:ext cx="2774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 component: Dispersion Curve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3A12909-A4E6-E1A2-2FE6-D5A587C4BB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5462"/>
          <a:stretch/>
        </p:blipFill>
        <p:spPr>
          <a:xfrm>
            <a:off x="561036" y="3647801"/>
            <a:ext cx="3925968" cy="262818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1B67A78-6EC3-B631-1B74-588B9356A9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5462"/>
          <a:stretch/>
        </p:blipFill>
        <p:spPr>
          <a:xfrm>
            <a:off x="561036" y="858293"/>
            <a:ext cx="3925968" cy="262818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0FAD84D-BE20-B285-9748-560BC57413B0}"/>
              </a:ext>
            </a:extLst>
          </p:cNvPr>
          <p:cNvSpPr txBox="1"/>
          <p:nvPr/>
        </p:nvSpPr>
        <p:spPr>
          <a:xfrm>
            <a:off x="1316777" y="1109396"/>
            <a:ext cx="3113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792ECB-45C1-E9F8-3086-81F6AF84DC86}"/>
              </a:ext>
            </a:extLst>
          </p:cNvPr>
          <p:cNvSpPr txBox="1"/>
          <p:nvPr/>
        </p:nvSpPr>
        <p:spPr>
          <a:xfrm>
            <a:off x="1320045" y="3898659"/>
            <a:ext cx="33054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27BBFD9-8FA2-8C93-39A7-88DFDA82C76F}"/>
              </a:ext>
            </a:extLst>
          </p:cNvPr>
          <p:cNvSpPr txBox="1"/>
          <p:nvPr/>
        </p:nvSpPr>
        <p:spPr>
          <a:xfrm>
            <a:off x="9212580" y="587050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20m deep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6CB335-7506-7300-D809-0C7540013E0A}"/>
              </a:ext>
            </a:extLst>
          </p:cNvPr>
          <p:cNvSpPr txBox="1"/>
          <p:nvPr/>
        </p:nvSpPr>
        <p:spPr>
          <a:xfrm>
            <a:off x="9212580" y="3933635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20m deep</a:t>
            </a:r>
          </a:p>
        </p:txBody>
      </p:sp>
    </p:spTree>
    <p:extLst>
      <p:ext uri="{BB962C8B-B14F-4D97-AF65-F5344CB8AC3E}">
        <p14:creationId xmlns:p14="http://schemas.microsoft.com/office/powerpoint/2010/main" val="3869659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96B88-E92F-D70D-9335-D82B0152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62255"/>
            <a:ext cx="10515600" cy="1325563"/>
          </a:xfrm>
        </p:spPr>
        <p:txBody>
          <a:bodyPr/>
          <a:lstStyle/>
          <a:p>
            <a:r>
              <a:rPr lang="en-US" dirty="0"/>
              <a:t>Characteristics of a Rayleigh Wave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895570-77CD-9612-6516-7CF329DDCF53}"/>
              </a:ext>
            </a:extLst>
          </p:cNvPr>
          <p:cNvSpPr txBox="1"/>
          <p:nvPr/>
        </p:nvSpPr>
        <p:spPr>
          <a:xfrm>
            <a:off x="461010" y="1967702"/>
            <a:ext cx="6061756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Elliptical – combination of P and SV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Retrograde in shallow particle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Forward/Clockwise at depth &gt; 1/5</a:t>
            </a:r>
            <a:r>
              <a:rPr lang="en-US" sz="1600" baseline="30000" dirty="0"/>
              <a:t>th</a:t>
            </a:r>
            <a:r>
              <a:rPr lang="en-US" sz="1600" dirty="0"/>
              <a:t> wavelength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Amplitudes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Decay in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Geometric spreading (1/r) less than body waves (1/r^2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Velocity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Slower than S waves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Dispersion – different frequencies travel at different velocities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AE2640-574A-8274-7582-F74707BA7579}"/>
              </a:ext>
            </a:extLst>
          </p:cNvPr>
          <p:cNvSpPr txBox="1"/>
          <p:nvPr/>
        </p:nvSpPr>
        <p:spPr>
          <a:xfrm>
            <a:off x="461010" y="5875736"/>
            <a:ext cx="213731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How do they form?</a:t>
            </a:r>
          </a:p>
        </p:txBody>
      </p:sp>
      <p:pic>
        <p:nvPicPr>
          <p:cNvPr id="15" name="Picture 4" descr="animation showing elliptical particle motion for a Rayleigh surface wave">
            <a:extLst>
              <a:ext uri="{FF2B5EF4-FFF2-40B4-BE49-F238E27FC236}">
                <a16:creationId xmlns:a16="http://schemas.microsoft.com/office/drawing/2014/main" id="{586B883C-3F59-9945-54EF-A5C8F8A1B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217" y="2137683"/>
            <a:ext cx="4758993" cy="2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75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45C49F-63F4-D0EA-602A-08814D14E574}"/>
              </a:ext>
            </a:extLst>
          </p:cNvPr>
          <p:cNvCxnSpPr>
            <a:cxnSpLocks/>
          </p:cNvCxnSpPr>
          <p:nvPr/>
        </p:nvCxnSpPr>
        <p:spPr>
          <a:xfrm flipV="1">
            <a:off x="4490512" y="2485280"/>
            <a:ext cx="1548142" cy="1615940"/>
          </a:xfrm>
          <a:prstGeom prst="straightConnector1">
            <a:avLst/>
          </a:prstGeom>
          <a:ln w="28575">
            <a:solidFill>
              <a:srgbClr val="D86ECC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3B91111-91E3-BDBF-B703-C9EEA2B0A40E}"/>
              </a:ext>
            </a:extLst>
          </p:cNvPr>
          <p:cNvSpPr txBox="1"/>
          <p:nvPr/>
        </p:nvSpPr>
        <p:spPr>
          <a:xfrm>
            <a:off x="3512737" y="4101220"/>
            <a:ext cx="1955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Energy coming from somewhere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64DD69-1A4F-369F-01D6-C14DB852D1CF}"/>
              </a:ext>
            </a:extLst>
          </p:cNvPr>
          <p:cNvSpPr txBox="1"/>
          <p:nvPr/>
        </p:nvSpPr>
        <p:spPr>
          <a:xfrm>
            <a:off x="7057168" y="1812822"/>
            <a:ext cx="1955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Ta-da!</a:t>
            </a:r>
          </a:p>
          <a:p>
            <a:r>
              <a:rPr lang="en-US" dirty="0"/>
              <a:t>Rayleigh wave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6EE688-3856-B26B-5E77-713650BA6329}"/>
              </a:ext>
            </a:extLst>
          </p:cNvPr>
          <p:cNvCxnSpPr>
            <a:cxnSpLocks/>
          </p:cNvCxnSpPr>
          <p:nvPr/>
        </p:nvCxnSpPr>
        <p:spPr>
          <a:xfrm>
            <a:off x="1645078" y="2485280"/>
            <a:ext cx="877824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349B000-EC44-D498-AF35-27907B0E376E}"/>
              </a:ext>
            </a:extLst>
          </p:cNvPr>
          <p:cNvSpPr txBox="1"/>
          <p:nvPr/>
        </p:nvSpPr>
        <p:spPr>
          <a:xfrm>
            <a:off x="1568831" y="2155288"/>
            <a:ext cx="1142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Free surface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909B02-594A-6721-076F-C12E20B47C6D}"/>
              </a:ext>
            </a:extLst>
          </p:cNvPr>
          <p:cNvCxnSpPr/>
          <p:nvPr/>
        </p:nvCxnSpPr>
        <p:spPr>
          <a:xfrm>
            <a:off x="7106963" y="2485280"/>
            <a:ext cx="1855961" cy="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291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A322AF56-892C-A2F5-6887-1EFCF81BEC40}"/>
              </a:ext>
            </a:extLst>
          </p:cNvPr>
          <p:cNvGrpSpPr/>
          <p:nvPr/>
        </p:nvGrpSpPr>
        <p:grpSpPr>
          <a:xfrm>
            <a:off x="1721231" y="854155"/>
            <a:ext cx="8854487" cy="2592263"/>
            <a:chOff x="1721231" y="854155"/>
            <a:chExt cx="8854487" cy="259226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EB2630-2D77-0CD3-39C8-4958AD4100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019" y="1223487"/>
              <a:ext cx="0" cy="13716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1B211C2-82A3-D5B5-7AC3-6E7BC88B4D3D}"/>
                </a:ext>
              </a:extLst>
            </p:cNvPr>
            <p:cNvGrpSpPr/>
            <p:nvPr/>
          </p:nvGrpSpPr>
          <p:grpSpPr>
            <a:xfrm>
              <a:off x="1721231" y="854155"/>
              <a:ext cx="8854487" cy="2592263"/>
              <a:chOff x="1721231" y="854155"/>
              <a:chExt cx="8854487" cy="2592263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B21F2040-3184-DC00-9C6A-DC87630B5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7478" y="1184147"/>
                <a:ext cx="877824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CC3905-198B-AEE7-618B-44EC802CD334}"/>
                  </a:ext>
                </a:extLst>
              </p:cNvPr>
              <p:cNvSpPr txBox="1"/>
              <p:nvPr/>
            </p:nvSpPr>
            <p:spPr>
              <a:xfrm>
                <a:off x="1721231" y="854155"/>
                <a:ext cx="11428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Free surface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6FC3FAA-B56E-934C-66D8-3E2003C42E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2912" y="1184147"/>
                <a:ext cx="1548142" cy="1615940"/>
              </a:xfrm>
              <a:prstGeom prst="straightConnector1">
                <a:avLst/>
              </a:prstGeom>
              <a:ln w="28575">
                <a:solidFill>
                  <a:srgbClr val="D86ECC"/>
                </a:solidFill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3438C4-CD28-ECC3-F301-B212C28121D4}"/>
                  </a:ext>
                </a:extLst>
              </p:cNvPr>
              <p:cNvSpPr txBox="1"/>
              <p:nvPr/>
            </p:nvSpPr>
            <p:spPr>
              <a:xfrm>
                <a:off x="4027271" y="2800087"/>
                <a:ext cx="10683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P-wave</a:t>
                </a:r>
              </a:p>
              <a:p>
                <a:r>
                  <a:rPr lang="en-US" dirty="0"/>
                  <a:t>incident</a:t>
                </a:r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EE713CCC-F774-1425-784A-8A677C956C0E}"/>
                  </a:ext>
                </a:extLst>
              </p:cNvPr>
              <p:cNvSpPr/>
              <p:nvPr/>
            </p:nvSpPr>
            <p:spPr>
              <a:xfrm rot="12182167">
                <a:off x="5509625" y="1790083"/>
                <a:ext cx="714622" cy="406213"/>
              </a:xfrm>
              <a:prstGeom prst="arc">
                <a:avLst>
                  <a:gd name="adj1" fmla="val 11287802"/>
                  <a:gd name="adj2" fmla="val 21557785"/>
                </a:avLst>
              </a:prstGeom>
              <a:ln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09E4C9B-0AA4-E7E4-2354-CD9A0BDF1094}"/>
                      </a:ext>
                    </a:extLst>
                  </p:cNvPr>
                  <p:cNvSpPr txBox="1"/>
                  <p:nvPr/>
                </p:nvSpPr>
                <p:spPr>
                  <a:xfrm>
                    <a:off x="5725284" y="2204700"/>
                    <a:ext cx="26968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09E4C9B-0AA4-E7E4-2354-CD9A0BDF10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5284" y="2204700"/>
                    <a:ext cx="269689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81AA3A-C0D9-FEAF-C39C-C43897ECAD7D}"/>
              </a:ext>
            </a:extLst>
          </p:cNvPr>
          <p:cNvCxnSpPr>
            <a:cxnSpLocks/>
          </p:cNvCxnSpPr>
          <p:nvPr/>
        </p:nvCxnSpPr>
        <p:spPr>
          <a:xfrm>
            <a:off x="1797478" y="4271917"/>
            <a:ext cx="877824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6765E2E-57B6-EB8C-257E-CD97F4B9DE18}"/>
              </a:ext>
            </a:extLst>
          </p:cNvPr>
          <p:cNvSpPr txBox="1"/>
          <p:nvPr/>
        </p:nvSpPr>
        <p:spPr>
          <a:xfrm>
            <a:off x="1721231" y="3941925"/>
            <a:ext cx="1142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Free surface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45C49F-63F4-D0EA-602A-08814D14E574}"/>
              </a:ext>
            </a:extLst>
          </p:cNvPr>
          <p:cNvCxnSpPr>
            <a:cxnSpLocks/>
          </p:cNvCxnSpPr>
          <p:nvPr/>
        </p:nvCxnSpPr>
        <p:spPr>
          <a:xfrm flipV="1">
            <a:off x="4642912" y="4271917"/>
            <a:ext cx="1548142" cy="1615940"/>
          </a:xfrm>
          <a:prstGeom prst="straightConnector1">
            <a:avLst/>
          </a:prstGeom>
          <a:ln w="28575">
            <a:solidFill>
              <a:srgbClr val="D86ECC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3B91111-91E3-BDBF-B703-C9EEA2B0A40E}"/>
              </a:ext>
            </a:extLst>
          </p:cNvPr>
          <p:cNvSpPr txBox="1"/>
          <p:nvPr/>
        </p:nvSpPr>
        <p:spPr>
          <a:xfrm>
            <a:off x="4027271" y="5887857"/>
            <a:ext cx="1068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SV-wave</a:t>
            </a:r>
          </a:p>
          <a:p>
            <a:r>
              <a:rPr lang="en-US" dirty="0"/>
              <a:t>incident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3403C7F-9843-0213-D590-9F6FBC275B1C}"/>
              </a:ext>
            </a:extLst>
          </p:cNvPr>
          <p:cNvCxnSpPr>
            <a:cxnSpLocks/>
          </p:cNvCxnSpPr>
          <p:nvPr/>
        </p:nvCxnSpPr>
        <p:spPr>
          <a:xfrm rot="5400000" flipV="1">
            <a:off x="6224953" y="4238017"/>
            <a:ext cx="1548142" cy="161594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71C90C-728D-B0AC-43BE-1AD6D7E593DD}"/>
              </a:ext>
            </a:extLst>
          </p:cNvPr>
          <p:cNvCxnSpPr>
            <a:cxnSpLocks/>
          </p:cNvCxnSpPr>
          <p:nvPr/>
        </p:nvCxnSpPr>
        <p:spPr>
          <a:xfrm flipV="1">
            <a:off x="6196019" y="4311257"/>
            <a:ext cx="0" cy="137160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BC7442C-B79E-5121-2E8C-61DEC6DD879A}"/>
              </a:ext>
            </a:extLst>
          </p:cNvPr>
          <p:cNvSpPr txBox="1"/>
          <p:nvPr/>
        </p:nvSpPr>
        <p:spPr>
          <a:xfrm>
            <a:off x="8576802" y="4915445"/>
            <a:ext cx="1229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P-wave</a:t>
            </a:r>
          </a:p>
          <a:p>
            <a:r>
              <a:rPr lang="en-US" dirty="0"/>
              <a:t>reflected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B40297-01A0-6022-0F44-685D569EF455}"/>
              </a:ext>
            </a:extLst>
          </p:cNvPr>
          <p:cNvCxnSpPr>
            <a:cxnSpLocks/>
          </p:cNvCxnSpPr>
          <p:nvPr/>
        </p:nvCxnSpPr>
        <p:spPr>
          <a:xfrm>
            <a:off x="6204267" y="4277989"/>
            <a:ext cx="2338424" cy="82008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DC47A79-0070-AB4D-56A6-69F01DF51341}"/>
              </a:ext>
            </a:extLst>
          </p:cNvPr>
          <p:cNvSpPr txBox="1"/>
          <p:nvPr/>
        </p:nvSpPr>
        <p:spPr>
          <a:xfrm>
            <a:off x="7752208" y="5811547"/>
            <a:ext cx="1229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SV-wave</a:t>
            </a:r>
          </a:p>
          <a:p>
            <a:r>
              <a:rPr lang="en-US" dirty="0"/>
              <a:t>reflected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8E2E42B4-CA14-C983-5DEA-4C104CF2C8D4}"/>
              </a:ext>
            </a:extLst>
          </p:cNvPr>
          <p:cNvSpPr/>
          <p:nvPr/>
        </p:nvSpPr>
        <p:spPr>
          <a:xfrm rot="9417833" flipH="1">
            <a:off x="6174355" y="4881415"/>
            <a:ext cx="714622" cy="406213"/>
          </a:xfrm>
          <a:prstGeom prst="arc">
            <a:avLst>
              <a:gd name="adj1" fmla="val 11287802"/>
              <a:gd name="adj2" fmla="val 21557785"/>
            </a:avLst>
          </a:prstGeom>
          <a:ln>
            <a:solidFill>
              <a:schemeClr val="accent4"/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274016E-C4AB-7E16-56BB-8DA036B2AF7F}"/>
                  </a:ext>
                </a:extLst>
              </p:cNvPr>
              <p:cNvSpPr txBox="1"/>
              <p:nvPr/>
            </p:nvSpPr>
            <p:spPr>
              <a:xfrm>
                <a:off x="6349482" y="5292470"/>
                <a:ext cx="2754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274016E-C4AB-7E16-56BB-8DA036B2A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482" y="5292470"/>
                <a:ext cx="275460" cy="276999"/>
              </a:xfrm>
              <a:prstGeom prst="rect">
                <a:avLst/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E178AF07-E199-CB8F-883C-F42391B9EFE4}"/>
              </a:ext>
            </a:extLst>
          </p:cNvPr>
          <p:cNvSpPr/>
          <p:nvPr/>
        </p:nvSpPr>
        <p:spPr>
          <a:xfrm rot="12182167">
            <a:off x="5509625" y="4877853"/>
            <a:ext cx="714622" cy="406213"/>
          </a:xfrm>
          <a:prstGeom prst="arc">
            <a:avLst>
              <a:gd name="adj1" fmla="val 11287802"/>
              <a:gd name="adj2" fmla="val 21557785"/>
            </a:avLst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90D1DE6-C911-3F93-F9C0-F09158151951}"/>
                  </a:ext>
                </a:extLst>
              </p:cNvPr>
              <p:cNvSpPr txBox="1"/>
              <p:nvPr/>
            </p:nvSpPr>
            <p:spPr>
              <a:xfrm>
                <a:off x="5725284" y="5292470"/>
                <a:ext cx="2754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90D1DE6-C911-3F93-F9C0-F09158151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284" y="5292470"/>
                <a:ext cx="275460" cy="276999"/>
              </a:xfrm>
              <a:prstGeom prst="rect">
                <a:avLst/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c 30">
            <a:extLst>
              <a:ext uri="{FF2B5EF4-FFF2-40B4-BE49-F238E27FC236}">
                <a16:creationId xmlns:a16="http://schemas.microsoft.com/office/drawing/2014/main" id="{5E04A8C1-C70C-AF8C-4133-6109A32A2054}"/>
              </a:ext>
            </a:extLst>
          </p:cNvPr>
          <p:cNvSpPr/>
          <p:nvPr/>
        </p:nvSpPr>
        <p:spPr>
          <a:xfrm rot="9417833" flipH="1">
            <a:off x="6153871" y="4453965"/>
            <a:ext cx="714622" cy="406213"/>
          </a:xfrm>
          <a:prstGeom prst="arc">
            <a:avLst>
              <a:gd name="adj1" fmla="val 11287802"/>
              <a:gd name="adj2" fmla="val 21557785"/>
            </a:avLst>
          </a:prstGeom>
          <a:ln>
            <a:solidFill>
              <a:schemeClr val="accent6"/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017E1A-4D52-FD47-F27F-70B85FF506E0}"/>
              </a:ext>
            </a:extLst>
          </p:cNvPr>
          <p:cNvGrpSpPr/>
          <p:nvPr/>
        </p:nvGrpSpPr>
        <p:grpSpPr>
          <a:xfrm>
            <a:off x="6174355" y="1184146"/>
            <a:ext cx="2895364" cy="2261151"/>
            <a:chOff x="6174355" y="1184146"/>
            <a:chExt cx="2895364" cy="2261151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7DA5F85-6A3F-4A33-E71D-3918C6CB7A3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224953" y="1150247"/>
              <a:ext cx="1548142" cy="161594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3C1D01-E274-DF4E-9478-4384BD2D0542}"/>
                </a:ext>
              </a:extLst>
            </p:cNvPr>
            <p:cNvSpPr txBox="1"/>
            <p:nvPr/>
          </p:nvSpPr>
          <p:spPr>
            <a:xfrm>
              <a:off x="7840611" y="2798966"/>
              <a:ext cx="1229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P-wave</a:t>
              </a:r>
            </a:p>
            <a:p>
              <a:r>
                <a:rPr lang="en-US" dirty="0"/>
                <a:t>reflected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A89F969-0A71-1C41-83DD-D241963B492F}"/>
                </a:ext>
              </a:extLst>
            </p:cNvPr>
            <p:cNvCxnSpPr>
              <a:cxnSpLocks/>
            </p:cNvCxnSpPr>
            <p:nvPr/>
          </p:nvCxnSpPr>
          <p:spPr>
            <a:xfrm>
              <a:off x="6200985" y="1218046"/>
              <a:ext cx="759706" cy="1454991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F0F7A4-AD32-CBAE-37EB-F68E952C9F65}"/>
                </a:ext>
              </a:extLst>
            </p:cNvPr>
            <p:cNvSpPr txBox="1"/>
            <p:nvPr/>
          </p:nvSpPr>
          <p:spPr>
            <a:xfrm>
              <a:off x="6465995" y="2798966"/>
              <a:ext cx="1229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SV-wave</a:t>
              </a:r>
            </a:p>
            <a:p>
              <a:r>
                <a:rPr lang="en-US" dirty="0"/>
                <a:t>reflected</a:t>
              </a:r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03670983-A4AD-EEE1-C5D3-5DC885B48EB1}"/>
                </a:ext>
              </a:extLst>
            </p:cNvPr>
            <p:cNvSpPr/>
            <p:nvPr/>
          </p:nvSpPr>
          <p:spPr>
            <a:xfrm rot="9417833" flipH="1">
              <a:off x="6174355" y="1793645"/>
              <a:ext cx="714622" cy="406213"/>
            </a:xfrm>
            <a:prstGeom prst="arc">
              <a:avLst>
                <a:gd name="adj1" fmla="val 11287802"/>
                <a:gd name="adj2" fmla="val 21557785"/>
              </a:avLst>
            </a:prstGeom>
            <a:ln>
              <a:solidFill>
                <a:schemeClr val="accent6"/>
              </a:solidFill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00DB758-C2D4-D525-14DD-A0A07CBF4198}"/>
                    </a:ext>
                  </a:extLst>
                </p:cNvPr>
                <p:cNvSpPr txBox="1"/>
                <p:nvPr/>
              </p:nvSpPr>
              <p:spPr>
                <a:xfrm>
                  <a:off x="6349482" y="2204700"/>
                  <a:ext cx="26968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00DB758-C2D4-D525-14DD-A0A07CBF41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9482" y="2204700"/>
                  <a:ext cx="269689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1C04D415-B1A1-B4FD-0D3D-0B672A28A6A8}"/>
                </a:ext>
              </a:extLst>
            </p:cNvPr>
            <p:cNvSpPr/>
            <p:nvPr/>
          </p:nvSpPr>
          <p:spPr>
            <a:xfrm rot="10377526" flipH="1">
              <a:off x="6180661" y="1832789"/>
              <a:ext cx="398198" cy="193135"/>
            </a:xfrm>
            <a:prstGeom prst="arc">
              <a:avLst>
                <a:gd name="adj1" fmla="val 11287802"/>
                <a:gd name="adj2" fmla="val 21557785"/>
              </a:avLst>
            </a:prstGeom>
            <a:ln>
              <a:solidFill>
                <a:schemeClr val="accent4"/>
              </a:solidFill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0627F9B-5435-6898-D1C8-74007D388DBC}"/>
              </a:ext>
            </a:extLst>
          </p:cNvPr>
          <p:cNvSpPr txBox="1"/>
          <p:nvPr/>
        </p:nvSpPr>
        <p:spPr>
          <a:xfrm>
            <a:off x="217182" y="174691"/>
            <a:ext cx="1053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 a perfectly 2-D elastic world, two kinds of body waves could propagate up to the free surface…</a:t>
            </a:r>
          </a:p>
        </p:txBody>
      </p:sp>
    </p:spTree>
    <p:extLst>
      <p:ext uri="{BB962C8B-B14F-4D97-AF65-F5344CB8AC3E}">
        <p14:creationId xmlns:p14="http://schemas.microsoft.com/office/powerpoint/2010/main" val="183088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2" grpId="0" animBg="1"/>
      <p:bldP spid="23" grpId="0"/>
      <p:bldP spid="3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9183</TotalTime>
  <Words>3456</Words>
  <Application>Microsoft Macintosh PowerPoint</Application>
  <PresentationFormat>Widescreen</PresentationFormat>
  <Paragraphs>639</Paragraphs>
  <Slides>60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Aptos</vt:lpstr>
      <vt:lpstr>Aptos Display</vt:lpstr>
      <vt:lpstr>Arial</vt:lpstr>
      <vt:lpstr>Calibri</vt:lpstr>
      <vt:lpstr>Cambria Math</vt:lpstr>
      <vt:lpstr>Wingdings</vt:lpstr>
      <vt:lpstr>Office Theme</vt:lpstr>
      <vt:lpstr>Understanding the Mechanics of Rayleigh Waves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Characteristics of a Rayleigh Wave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Characteristic Equation (homogenous, isotropic)</vt:lpstr>
      <vt:lpstr>PowerPoint Presentation</vt:lpstr>
      <vt:lpstr>PowerPoint Presentation</vt:lpstr>
      <vt:lpstr>Displacement (homogenous, isotropic)</vt:lpstr>
      <vt:lpstr>Displacement Eigenfunctions (homogenous, isotropic)</vt:lpstr>
      <vt:lpstr>Displacement Eigenfunctions (homogenous, isotropic)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Samara Omar (Student)</dc:creator>
  <cp:lastModifiedBy>Samara Omar (Student)</cp:lastModifiedBy>
  <cp:revision>4</cp:revision>
  <dcterms:created xsi:type="dcterms:W3CDTF">2024-09-19T20:11:50Z</dcterms:created>
  <dcterms:modified xsi:type="dcterms:W3CDTF">2025-10-27T17:36:40Z</dcterms:modified>
</cp:coreProperties>
</file>